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5" r:id="rId2"/>
  </p:sldMasterIdLst>
  <p:notesMasterIdLst>
    <p:notesMasterId r:id="rId45"/>
  </p:notesMasterIdLst>
  <p:handoutMasterIdLst>
    <p:handoutMasterId r:id="rId46"/>
  </p:handoutMasterIdLst>
  <p:sldIdLst>
    <p:sldId id="256" r:id="rId3"/>
    <p:sldId id="2134804732" r:id="rId4"/>
    <p:sldId id="2134804733" r:id="rId5"/>
    <p:sldId id="2134804625" r:id="rId6"/>
    <p:sldId id="2134804626" r:id="rId7"/>
    <p:sldId id="2134804628" r:id="rId8"/>
    <p:sldId id="2134804630" r:id="rId9"/>
    <p:sldId id="2134804631" r:id="rId10"/>
    <p:sldId id="2134804731" r:id="rId11"/>
    <p:sldId id="2134804632" r:id="rId12"/>
    <p:sldId id="2134804635" r:id="rId13"/>
    <p:sldId id="2134804633" r:id="rId14"/>
    <p:sldId id="2134804718" r:id="rId15"/>
    <p:sldId id="2134804716" r:id="rId16"/>
    <p:sldId id="2134804634" r:id="rId17"/>
    <p:sldId id="2134804710" r:id="rId18"/>
    <p:sldId id="2134804712" r:id="rId19"/>
    <p:sldId id="2134804638" r:id="rId20"/>
    <p:sldId id="2134804637" r:id="rId21"/>
    <p:sldId id="2076136303" r:id="rId22"/>
    <p:sldId id="2134804713" r:id="rId23"/>
    <p:sldId id="2134804721" r:id="rId24"/>
    <p:sldId id="2134804639" r:id="rId25"/>
    <p:sldId id="2134804645" r:id="rId26"/>
    <p:sldId id="2134804646" r:id="rId27"/>
    <p:sldId id="2134804647" r:id="rId28"/>
    <p:sldId id="2134804648" r:id="rId29"/>
    <p:sldId id="2134804719" r:id="rId30"/>
    <p:sldId id="2134804720" r:id="rId31"/>
    <p:sldId id="2134804725" r:id="rId32"/>
    <p:sldId id="2134804726" r:id="rId33"/>
    <p:sldId id="2134804727" r:id="rId34"/>
    <p:sldId id="2134804711" r:id="rId35"/>
    <p:sldId id="2134804729" r:id="rId36"/>
    <p:sldId id="2134804730" r:id="rId37"/>
    <p:sldId id="2134804728" r:id="rId38"/>
    <p:sldId id="2134804640" r:id="rId39"/>
    <p:sldId id="2134804668" r:id="rId40"/>
    <p:sldId id="2134804670" r:id="rId41"/>
    <p:sldId id="2134804669" r:id="rId42"/>
    <p:sldId id="2134804724" r:id="rId43"/>
    <p:sldId id="213480472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Melcher" initials="EM" lastIdx="1" clrIdx="0">
    <p:extLst>
      <p:ext uri="{19B8F6BF-5375-455C-9EA6-DF929625EA0E}">
        <p15:presenceInfo xmlns:p15="http://schemas.microsoft.com/office/powerpoint/2012/main" userId="S::eric.melcher@profisee.com::dcb431cc-5d8a-4342-b48e-cbaeb10796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63ACDD"/>
    <a:srgbClr val="008CE2"/>
    <a:srgbClr val="BABBBC"/>
    <a:srgbClr val="FFFFFF"/>
    <a:srgbClr val="0358A4"/>
    <a:srgbClr val="27AB53"/>
    <a:srgbClr val="46D577"/>
    <a:srgbClr val="CCC700"/>
    <a:srgbClr val="EDE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45E8F-87E1-4996-9614-1FFCB680488A}" v="3" dt="2022-03-30T20:46:16.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4" autoAdjust="0"/>
    <p:restoredTop sz="55814" autoAdjust="0"/>
  </p:normalViewPr>
  <p:slideViewPr>
    <p:cSldViewPr snapToGrid="0" showGuides="1">
      <p:cViewPr varScale="1">
        <p:scale>
          <a:sx n="88" d="100"/>
          <a:sy n="88" d="100"/>
        </p:scale>
        <p:origin x="948" y="96"/>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ey Payette" userId="5c91a5a30159f17b" providerId="LiveId" clId="{49645E8F-87E1-4996-9614-1FFCB680488A}"/>
    <pc:docChg chg="undo redo custSel addSld delSld modSld modSection">
      <pc:chgData name="Carey Payette" userId="5c91a5a30159f17b" providerId="LiveId" clId="{49645E8F-87E1-4996-9614-1FFCB680488A}" dt="2022-03-30T20:47:17.585" v="625" actId="20577"/>
      <pc:docMkLst>
        <pc:docMk/>
      </pc:docMkLst>
      <pc:sldChg chg="modSp mod">
        <pc:chgData name="Carey Payette" userId="5c91a5a30159f17b" providerId="LiveId" clId="{49645E8F-87E1-4996-9614-1FFCB680488A}" dt="2022-03-30T20:05:10.907" v="39" actId="20577"/>
        <pc:sldMkLst>
          <pc:docMk/>
          <pc:sldMk cId="3478225333" sldId="256"/>
        </pc:sldMkLst>
        <pc:spChg chg="mod">
          <ac:chgData name="Carey Payette" userId="5c91a5a30159f17b" providerId="LiveId" clId="{49645E8F-87E1-4996-9614-1FFCB680488A}" dt="2022-03-30T20:05:10.907" v="39" actId="20577"/>
          <ac:spMkLst>
            <pc:docMk/>
            <pc:sldMk cId="3478225333" sldId="256"/>
            <ac:spMk id="2" creationId="{21A99087-F939-4EAF-AD38-211701C7799F}"/>
          </ac:spMkLst>
        </pc:spChg>
      </pc:sldChg>
      <pc:sldChg chg="modSp mod modNotesTx">
        <pc:chgData name="Carey Payette" userId="5c91a5a30159f17b" providerId="LiveId" clId="{49645E8F-87E1-4996-9614-1FFCB680488A}" dt="2022-03-30T20:15:52.135" v="108"/>
        <pc:sldMkLst>
          <pc:docMk/>
          <pc:sldMk cId="1026274898" sldId="2134804625"/>
        </pc:sldMkLst>
        <pc:spChg chg="mod">
          <ac:chgData name="Carey Payette" userId="5c91a5a30159f17b" providerId="LiveId" clId="{49645E8F-87E1-4996-9614-1FFCB680488A}" dt="2022-03-30T20:13:54.465" v="48" actId="1076"/>
          <ac:spMkLst>
            <pc:docMk/>
            <pc:sldMk cId="1026274898" sldId="2134804625"/>
            <ac:spMk id="18" creationId="{A27F536A-03E9-476D-9CB2-379814D7F68F}"/>
          </ac:spMkLst>
        </pc:spChg>
        <pc:spChg chg="mod">
          <ac:chgData name="Carey Payette" userId="5c91a5a30159f17b" providerId="LiveId" clId="{49645E8F-87E1-4996-9614-1FFCB680488A}" dt="2022-03-30T20:15:24.151" v="83" actId="20577"/>
          <ac:spMkLst>
            <pc:docMk/>
            <pc:sldMk cId="1026274898" sldId="2134804625"/>
            <ac:spMk id="20" creationId="{59515B7A-3806-493A-8994-E677CBC8E5C0}"/>
          </ac:spMkLst>
        </pc:spChg>
      </pc:sldChg>
      <pc:sldChg chg="addSp delSp modSp mod modNotesTx">
        <pc:chgData name="Carey Payette" userId="5c91a5a30159f17b" providerId="LiveId" clId="{49645E8F-87E1-4996-9614-1FFCB680488A}" dt="2022-03-30T20:43:10.322" v="570" actId="113"/>
        <pc:sldMkLst>
          <pc:docMk/>
          <pc:sldMk cId="77123517" sldId="2134804626"/>
        </pc:sldMkLst>
        <pc:spChg chg="add del mod">
          <ac:chgData name="Carey Payette" userId="5c91a5a30159f17b" providerId="LiveId" clId="{49645E8F-87E1-4996-9614-1FFCB680488A}" dt="2022-03-30T20:26:52.333" v="163" actId="478"/>
          <ac:spMkLst>
            <pc:docMk/>
            <pc:sldMk cId="77123517" sldId="2134804626"/>
            <ac:spMk id="3" creationId="{2F254C33-4A62-45B3-BC11-E62D01F9F289}"/>
          </ac:spMkLst>
        </pc:spChg>
        <pc:spChg chg="mod">
          <ac:chgData name="Carey Payette" userId="5c91a5a30159f17b" providerId="LiveId" clId="{49645E8F-87E1-4996-9614-1FFCB680488A}" dt="2022-03-30T20:24:29.664" v="161" actId="20577"/>
          <ac:spMkLst>
            <pc:docMk/>
            <pc:sldMk cId="77123517" sldId="2134804626"/>
            <ac:spMk id="5" creationId="{42E837BB-922D-4315-A68F-DCF835BA7C4E}"/>
          </ac:spMkLst>
        </pc:spChg>
        <pc:spChg chg="mod">
          <ac:chgData name="Carey Payette" userId="5c91a5a30159f17b" providerId="LiveId" clId="{49645E8F-87E1-4996-9614-1FFCB680488A}" dt="2022-03-30T20:42:19.230" v="564" actId="1076"/>
          <ac:spMkLst>
            <pc:docMk/>
            <pc:sldMk cId="77123517" sldId="2134804626"/>
            <ac:spMk id="6" creationId="{9D982996-F328-4ABC-A205-3C7049F27B3E}"/>
          </ac:spMkLst>
        </pc:spChg>
        <pc:spChg chg="del">
          <ac:chgData name="Carey Payette" userId="5c91a5a30159f17b" providerId="LiveId" clId="{49645E8F-87E1-4996-9614-1FFCB680488A}" dt="2022-03-30T20:26:49.989" v="162" actId="478"/>
          <ac:spMkLst>
            <pc:docMk/>
            <pc:sldMk cId="77123517" sldId="2134804626"/>
            <ac:spMk id="36" creationId="{8BB21687-DB37-497C-A24D-C0962804E12A}"/>
          </ac:spMkLst>
        </pc:spChg>
      </pc:sldChg>
      <pc:sldChg chg="new del">
        <pc:chgData name="Carey Payette" userId="5c91a5a30159f17b" providerId="LiveId" clId="{49645E8F-87E1-4996-9614-1FFCB680488A}" dt="2022-03-30T20:46:27.995" v="572" actId="2696"/>
        <pc:sldMkLst>
          <pc:docMk/>
          <pc:sldMk cId="2610599344" sldId="2134804627"/>
        </pc:sldMkLst>
      </pc:sldChg>
      <pc:sldChg chg="modSp mod">
        <pc:chgData name="Carey Payette" userId="5c91a5a30159f17b" providerId="LiveId" clId="{49645E8F-87E1-4996-9614-1FFCB680488A}" dt="2022-03-30T20:47:17.585" v="625" actId="20577"/>
        <pc:sldMkLst>
          <pc:docMk/>
          <pc:sldMk cId="477838594" sldId="2134804628"/>
        </pc:sldMkLst>
        <pc:spChg chg="mod">
          <ac:chgData name="Carey Payette" userId="5c91a5a30159f17b" providerId="LiveId" clId="{49645E8F-87E1-4996-9614-1FFCB680488A}" dt="2022-03-30T20:47:08.922" v="615" actId="20577"/>
          <ac:spMkLst>
            <pc:docMk/>
            <pc:sldMk cId="477838594" sldId="2134804628"/>
            <ac:spMk id="2" creationId="{005282C6-A9D7-4639-B7F9-B48162D9CC07}"/>
          </ac:spMkLst>
        </pc:spChg>
        <pc:spChg chg="mod">
          <ac:chgData name="Carey Payette" userId="5c91a5a30159f17b" providerId="LiveId" clId="{49645E8F-87E1-4996-9614-1FFCB680488A}" dt="2022-03-30T20:46:57.567" v="604" actId="20577"/>
          <ac:spMkLst>
            <pc:docMk/>
            <pc:sldMk cId="477838594" sldId="2134804628"/>
            <ac:spMk id="5" creationId="{42E837BB-922D-4315-A68F-DCF835BA7C4E}"/>
          </ac:spMkLst>
        </pc:spChg>
        <pc:spChg chg="mod">
          <ac:chgData name="Carey Payette" userId="5c91a5a30159f17b" providerId="LiveId" clId="{49645E8F-87E1-4996-9614-1FFCB680488A}" dt="2022-03-30T20:47:17.585" v="625" actId="20577"/>
          <ac:spMkLst>
            <pc:docMk/>
            <pc:sldMk cId="477838594" sldId="2134804628"/>
            <ac:spMk id="7" creationId="{A0D64DE6-164C-4FB7-BF30-AC8BBDEC37D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ata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8.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5E235-27D6-4B8A-ADE5-BCC69507A80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A365D18-2C11-4B2C-8420-2F9317C86902}">
      <dgm:prSet/>
      <dgm:spPr/>
      <dgm:t>
        <a:bodyPr/>
        <a:lstStyle/>
        <a:p>
          <a:pPr>
            <a:lnSpc>
              <a:spcPct val="100000"/>
            </a:lnSpc>
          </a:pPr>
          <a:r>
            <a:rPr lang="en-US"/>
            <a:t>Terraform CLI workflow is easy to learn and works great.</a:t>
          </a:r>
        </a:p>
      </dgm:t>
    </dgm:pt>
    <dgm:pt modelId="{B509DA70-6A13-46B7-B51F-3C53E4B07832}" type="parTrans" cxnId="{01948781-DD8D-44AC-ADFB-2F38EDC3A739}">
      <dgm:prSet/>
      <dgm:spPr/>
      <dgm:t>
        <a:bodyPr/>
        <a:lstStyle/>
        <a:p>
          <a:endParaRPr lang="en-US"/>
        </a:p>
      </dgm:t>
    </dgm:pt>
    <dgm:pt modelId="{080623E4-3F96-4C9A-A9EB-B213615E37A7}" type="sibTrans" cxnId="{01948781-DD8D-44AC-ADFB-2F38EDC3A739}">
      <dgm:prSet/>
      <dgm:spPr/>
      <dgm:t>
        <a:bodyPr/>
        <a:lstStyle/>
        <a:p>
          <a:endParaRPr lang="en-US"/>
        </a:p>
      </dgm:t>
    </dgm:pt>
    <dgm:pt modelId="{E56DD44E-AE06-45A4-904D-8FE42DF9980C}">
      <dgm:prSet/>
      <dgm:spPr/>
      <dgm:t>
        <a:bodyPr/>
        <a:lstStyle/>
        <a:p>
          <a:pPr>
            <a:lnSpc>
              <a:spcPct val="100000"/>
            </a:lnSpc>
          </a:pPr>
          <a:r>
            <a:rPr lang="en-US" dirty="0"/>
            <a:t>Terraform Cloud provides layer of well-designed automation.</a:t>
          </a:r>
        </a:p>
      </dgm:t>
    </dgm:pt>
    <dgm:pt modelId="{E61096BA-4C06-40A3-9646-27A6B4994041}" type="parTrans" cxnId="{7F26C73C-814B-43B5-924F-4C25176A9A34}">
      <dgm:prSet/>
      <dgm:spPr/>
      <dgm:t>
        <a:bodyPr/>
        <a:lstStyle/>
        <a:p>
          <a:endParaRPr lang="en-US"/>
        </a:p>
      </dgm:t>
    </dgm:pt>
    <dgm:pt modelId="{3810D428-EF09-45F0-8B65-A5E8B03551C8}" type="sibTrans" cxnId="{7F26C73C-814B-43B5-924F-4C25176A9A34}">
      <dgm:prSet/>
      <dgm:spPr/>
      <dgm:t>
        <a:bodyPr/>
        <a:lstStyle/>
        <a:p>
          <a:endParaRPr lang="en-US"/>
        </a:p>
      </dgm:t>
    </dgm:pt>
    <dgm:pt modelId="{9C50854F-9921-4EDE-AEEF-D5F004401B67}" type="pres">
      <dgm:prSet presAssocID="{7205E235-27D6-4B8A-ADE5-BCC69507A802}" presName="root" presStyleCnt="0">
        <dgm:presLayoutVars>
          <dgm:dir/>
          <dgm:resizeHandles val="exact"/>
        </dgm:presLayoutVars>
      </dgm:prSet>
      <dgm:spPr/>
    </dgm:pt>
    <dgm:pt modelId="{D99B4BEF-D460-4C92-8D75-D7545C9FB4BC}" type="pres">
      <dgm:prSet presAssocID="{8A365D18-2C11-4B2C-8420-2F9317C86902}" presName="compNode" presStyleCnt="0"/>
      <dgm:spPr/>
    </dgm:pt>
    <dgm:pt modelId="{70FDCFDB-0044-4C67-9020-0FD0333A0992}" type="pres">
      <dgm:prSet presAssocID="{8A365D18-2C11-4B2C-8420-2F9317C86902}" presName="bgRect" presStyleLbl="bgShp" presStyleIdx="0" presStyleCnt="2"/>
      <dgm:spPr/>
    </dgm:pt>
    <dgm:pt modelId="{63BC5534-7A6D-42F9-A144-36D50782717C}" type="pres">
      <dgm:prSet presAssocID="{8A365D18-2C11-4B2C-8420-2F9317C869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D306192E-FBFF-4903-9B3F-AEB2369C3917}" type="pres">
      <dgm:prSet presAssocID="{8A365D18-2C11-4B2C-8420-2F9317C86902}" presName="spaceRect" presStyleCnt="0"/>
      <dgm:spPr/>
    </dgm:pt>
    <dgm:pt modelId="{9996DA79-0704-4551-8FB4-63D554938368}" type="pres">
      <dgm:prSet presAssocID="{8A365D18-2C11-4B2C-8420-2F9317C86902}" presName="parTx" presStyleLbl="revTx" presStyleIdx="0" presStyleCnt="2">
        <dgm:presLayoutVars>
          <dgm:chMax val="0"/>
          <dgm:chPref val="0"/>
        </dgm:presLayoutVars>
      </dgm:prSet>
      <dgm:spPr/>
    </dgm:pt>
    <dgm:pt modelId="{AFB635E5-C157-4B4C-84CF-443056CF7058}" type="pres">
      <dgm:prSet presAssocID="{080623E4-3F96-4C9A-A9EB-B213615E37A7}" presName="sibTrans" presStyleCnt="0"/>
      <dgm:spPr/>
    </dgm:pt>
    <dgm:pt modelId="{C410847B-F34B-4E6E-B3C4-2E8854F1F1F0}" type="pres">
      <dgm:prSet presAssocID="{E56DD44E-AE06-45A4-904D-8FE42DF9980C}" presName="compNode" presStyleCnt="0"/>
      <dgm:spPr/>
    </dgm:pt>
    <dgm:pt modelId="{BD340BA3-BFF8-469E-B8E2-F8E88E4AD2BF}" type="pres">
      <dgm:prSet presAssocID="{E56DD44E-AE06-45A4-904D-8FE42DF9980C}" presName="bgRect" presStyleLbl="bgShp" presStyleIdx="1" presStyleCnt="2"/>
      <dgm:spPr/>
    </dgm:pt>
    <dgm:pt modelId="{AF72D1A4-1861-4581-B0CC-C9D1E0C78D15}" type="pres">
      <dgm:prSet presAssocID="{E56DD44E-AE06-45A4-904D-8FE42DF9980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DCC35996-E64C-4085-92AF-A484FA9F47AA}" type="pres">
      <dgm:prSet presAssocID="{E56DD44E-AE06-45A4-904D-8FE42DF9980C}" presName="spaceRect" presStyleCnt="0"/>
      <dgm:spPr/>
    </dgm:pt>
    <dgm:pt modelId="{0A89A472-BAF6-4BDE-9D4C-2B36B3F9E70D}" type="pres">
      <dgm:prSet presAssocID="{E56DD44E-AE06-45A4-904D-8FE42DF9980C}" presName="parTx" presStyleLbl="revTx" presStyleIdx="1" presStyleCnt="2">
        <dgm:presLayoutVars>
          <dgm:chMax val="0"/>
          <dgm:chPref val="0"/>
        </dgm:presLayoutVars>
      </dgm:prSet>
      <dgm:spPr/>
    </dgm:pt>
  </dgm:ptLst>
  <dgm:cxnLst>
    <dgm:cxn modelId="{7F26C73C-814B-43B5-924F-4C25176A9A34}" srcId="{7205E235-27D6-4B8A-ADE5-BCC69507A802}" destId="{E56DD44E-AE06-45A4-904D-8FE42DF9980C}" srcOrd="1" destOrd="0" parTransId="{E61096BA-4C06-40A3-9646-27A6B4994041}" sibTransId="{3810D428-EF09-45F0-8B65-A5E8B03551C8}"/>
    <dgm:cxn modelId="{EA827B3F-A50D-4BFD-8F30-E37DEBFEF24C}" type="presOf" srcId="{8A365D18-2C11-4B2C-8420-2F9317C86902}" destId="{9996DA79-0704-4551-8FB4-63D554938368}" srcOrd="0" destOrd="0" presId="urn:microsoft.com/office/officeart/2018/2/layout/IconVerticalSolidList"/>
    <dgm:cxn modelId="{D4DA2F74-CCC2-4DE5-95FE-1834CCF48EF1}" type="presOf" srcId="{7205E235-27D6-4B8A-ADE5-BCC69507A802}" destId="{9C50854F-9921-4EDE-AEEF-D5F004401B67}" srcOrd="0" destOrd="0" presId="urn:microsoft.com/office/officeart/2018/2/layout/IconVerticalSolidList"/>
    <dgm:cxn modelId="{01948781-DD8D-44AC-ADFB-2F38EDC3A739}" srcId="{7205E235-27D6-4B8A-ADE5-BCC69507A802}" destId="{8A365D18-2C11-4B2C-8420-2F9317C86902}" srcOrd="0" destOrd="0" parTransId="{B509DA70-6A13-46B7-B51F-3C53E4B07832}" sibTransId="{080623E4-3F96-4C9A-A9EB-B213615E37A7}"/>
    <dgm:cxn modelId="{950E1882-1DBB-474F-A63E-4EEF2436C99E}" type="presOf" srcId="{E56DD44E-AE06-45A4-904D-8FE42DF9980C}" destId="{0A89A472-BAF6-4BDE-9D4C-2B36B3F9E70D}" srcOrd="0" destOrd="0" presId="urn:microsoft.com/office/officeart/2018/2/layout/IconVerticalSolidList"/>
    <dgm:cxn modelId="{A1822E1C-3151-4DE1-94A9-DEE2B17731B7}" type="presParOf" srcId="{9C50854F-9921-4EDE-AEEF-D5F004401B67}" destId="{D99B4BEF-D460-4C92-8D75-D7545C9FB4BC}" srcOrd="0" destOrd="0" presId="urn:microsoft.com/office/officeart/2018/2/layout/IconVerticalSolidList"/>
    <dgm:cxn modelId="{DDC72C65-336F-4F83-B9D8-E6E39252EA9D}" type="presParOf" srcId="{D99B4BEF-D460-4C92-8D75-D7545C9FB4BC}" destId="{70FDCFDB-0044-4C67-9020-0FD0333A0992}" srcOrd="0" destOrd="0" presId="urn:microsoft.com/office/officeart/2018/2/layout/IconVerticalSolidList"/>
    <dgm:cxn modelId="{BFA22E66-72AA-45E8-A41B-4CF174B99BD0}" type="presParOf" srcId="{D99B4BEF-D460-4C92-8D75-D7545C9FB4BC}" destId="{63BC5534-7A6D-42F9-A144-36D50782717C}" srcOrd="1" destOrd="0" presId="urn:microsoft.com/office/officeart/2018/2/layout/IconVerticalSolidList"/>
    <dgm:cxn modelId="{4B2F8885-BA55-46BA-ABDF-0EF0BB07E2CE}" type="presParOf" srcId="{D99B4BEF-D460-4C92-8D75-D7545C9FB4BC}" destId="{D306192E-FBFF-4903-9B3F-AEB2369C3917}" srcOrd="2" destOrd="0" presId="urn:microsoft.com/office/officeart/2018/2/layout/IconVerticalSolidList"/>
    <dgm:cxn modelId="{53E6B871-FAD5-4736-ABA5-EB27B67E797E}" type="presParOf" srcId="{D99B4BEF-D460-4C92-8D75-D7545C9FB4BC}" destId="{9996DA79-0704-4551-8FB4-63D554938368}" srcOrd="3" destOrd="0" presId="urn:microsoft.com/office/officeart/2018/2/layout/IconVerticalSolidList"/>
    <dgm:cxn modelId="{58114885-1A9C-49BD-8755-F8EDF14AE55F}" type="presParOf" srcId="{9C50854F-9921-4EDE-AEEF-D5F004401B67}" destId="{AFB635E5-C157-4B4C-84CF-443056CF7058}" srcOrd="1" destOrd="0" presId="urn:microsoft.com/office/officeart/2018/2/layout/IconVerticalSolidList"/>
    <dgm:cxn modelId="{AD50E88F-0BAC-46F3-91B4-24017412B3A0}" type="presParOf" srcId="{9C50854F-9921-4EDE-AEEF-D5F004401B67}" destId="{C410847B-F34B-4E6E-B3C4-2E8854F1F1F0}" srcOrd="2" destOrd="0" presId="urn:microsoft.com/office/officeart/2018/2/layout/IconVerticalSolidList"/>
    <dgm:cxn modelId="{1AD6A8BE-BC2C-4BF5-8CF6-F0E0AC57B8E6}" type="presParOf" srcId="{C410847B-F34B-4E6E-B3C4-2E8854F1F1F0}" destId="{BD340BA3-BFF8-469E-B8E2-F8E88E4AD2BF}" srcOrd="0" destOrd="0" presId="urn:microsoft.com/office/officeart/2018/2/layout/IconVerticalSolidList"/>
    <dgm:cxn modelId="{C61976DF-B812-40A9-97BE-3C679C8A33AD}" type="presParOf" srcId="{C410847B-F34B-4E6E-B3C4-2E8854F1F1F0}" destId="{AF72D1A4-1861-4581-B0CC-C9D1E0C78D15}" srcOrd="1" destOrd="0" presId="urn:microsoft.com/office/officeart/2018/2/layout/IconVerticalSolidList"/>
    <dgm:cxn modelId="{A157F0EA-DBE0-4495-9CC3-16FDC3BB0019}" type="presParOf" srcId="{C410847B-F34B-4E6E-B3C4-2E8854F1F1F0}" destId="{DCC35996-E64C-4085-92AF-A484FA9F47AA}" srcOrd="2" destOrd="0" presId="urn:microsoft.com/office/officeart/2018/2/layout/IconVerticalSolidList"/>
    <dgm:cxn modelId="{3629B099-6757-4CC0-B891-3B1E75846D0D}" type="presParOf" srcId="{C410847B-F34B-4E6E-B3C4-2E8854F1F1F0}" destId="{0A89A472-BAF6-4BDE-9D4C-2B36B3F9E7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44160E-38A8-4EC9-9B36-89B4D8803EF9}" type="doc">
      <dgm:prSet loTypeId="urn:microsoft.com/office/officeart/2005/8/layout/chevron1" loCatId="process" qsTypeId="urn:microsoft.com/office/officeart/2005/8/quickstyle/simple1" qsCatId="simple" csTypeId="urn:microsoft.com/office/officeart/2005/8/colors/colorful2" csCatId="colorful" phldr="1"/>
      <dgm:spPr/>
    </dgm:pt>
    <dgm:pt modelId="{B2F8AEF5-DE11-4B23-AB2B-6386E82A9BD9}">
      <dgm:prSet phldrT="[Text]"/>
      <dgm:spPr/>
      <dgm:t>
        <a:bodyPr/>
        <a:lstStyle/>
        <a:p>
          <a:r>
            <a:rPr lang="en-US" dirty="0"/>
            <a:t>init</a:t>
          </a:r>
        </a:p>
      </dgm:t>
    </dgm:pt>
    <dgm:pt modelId="{0A8924F1-E746-46ED-98AA-0E20BBECF21E}" type="parTrans" cxnId="{1829A10C-B0E6-429B-8AAC-B88AA8F7EE89}">
      <dgm:prSet/>
      <dgm:spPr/>
      <dgm:t>
        <a:bodyPr/>
        <a:lstStyle/>
        <a:p>
          <a:endParaRPr lang="en-US"/>
        </a:p>
      </dgm:t>
    </dgm:pt>
    <dgm:pt modelId="{AF485FAB-65EA-426B-A689-6AF15C39D2E6}" type="sibTrans" cxnId="{1829A10C-B0E6-429B-8AAC-B88AA8F7EE89}">
      <dgm:prSet/>
      <dgm:spPr/>
      <dgm:t>
        <a:bodyPr/>
        <a:lstStyle/>
        <a:p>
          <a:endParaRPr lang="en-US"/>
        </a:p>
      </dgm:t>
    </dgm:pt>
    <dgm:pt modelId="{4307203A-4252-403A-B76F-274A64263B9C}">
      <dgm:prSet phldrT="[Text]"/>
      <dgm:spPr/>
      <dgm:t>
        <a:bodyPr/>
        <a:lstStyle/>
        <a:p>
          <a:r>
            <a:rPr lang="en-US" dirty="0"/>
            <a:t>plan</a:t>
          </a:r>
        </a:p>
      </dgm:t>
    </dgm:pt>
    <dgm:pt modelId="{C199B749-215B-427C-85EB-3BBF541EB87E}" type="parTrans" cxnId="{1440F705-279E-4AD1-A7ED-B0BC37EA18F4}">
      <dgm:prSet/>
      <dgm:spPr/>
      <dgm:t>
        <a:bodyPr/>
        <a:lstStyle/>
        <a:p>
          <a:endParaRPr lang="en-US"/>
        </a:p>
      </dgm:t>
    </dgm:pt>
    <dgm:pt modelId="{6AFEF216-23A9-44B2-A2BE-A27BBCB99125}" type="sibTrans" cxnId="{1440F705-279E-4AD1-A7ED-B0BC37EA18F4}">
      <dgm:prSet/>
      <dgm:spPr/>
      <dgm:t>
        <a:bodyPr/>
        <a:lstStyle/>
        <a:p>
          <a:endParaRPr lang="en-US"/>
        </a:p>
      </dgm:t>
    </dgm:pt>
    <dgm:pt modelId="{FF0D450D-B5A5-4E56-8F85-47A3A91FFE1D}">
      <dgm:prSet phldrT="[Text]"/>
      <dgm:spPr/>
      <dgm:t>
        <a:bodyPr/>
        <a:lstStyle/>
        <a:p>
          <a:r>
            <a:rPr lang="en-US" dirty="0"/>
            <a:t>apply</a:t>
          </a:r>
        </a:p>
      </dgm:t>
    </dgm:pt>
    <dgm:pt modelId="{AA0F24A2-CA88-4637-90FC-117EE03E9F73}" type="parTrans" cxnId="{CFEDC3F2-0AD8-41FB-B299-177674FB55EE}">
      <dgm:prSet/>
      <dgm:spPr/>
      <dgm:t>
        <a:bodyPr/>
        <a:lstStyle/>
        <a:p>
          <a:endParaRPr lang="en-US"/>
        </a:p>
      </dgm:t>
    </dgm:pt>
    <dgm:pt modelId="{287F1873-C4D7-4AAF-8336-4B79E10F16DC}" type="sibTrans" cxnId="{CFEDC3F2-0AD8-41FB-B299-177674FB55EE}">
      <dgm:prSet/>
      <dgm:spPr/>
      <dgm:t>
        <a:bodyPr/>
        <a:lstStyle/>
        <a:p>
          <a:endParaRPr lang="en-US"/>
        </a:p>
      </dgm:t>
    </dgm:pt>
    <dgm:pt modelId="{E212686E-285E-447B-95F9-E3CD75C77D9A}" type="pres">
      <dgm:prSet presAssocID="{0C44160E-38A8-4EC9-9B36-89B4D8803EF9}" presName="Name0" presStyleCnt="0">
        <dgm:presLayoutVars>
          <dgm:dir/>
          <dgm:animLvl val="lvl"/>
          <dgm:resizeHandles val="exact"/>
        </dgm:presLayoutVars>
      </dgm:prSet>
      <dgm:spPr/>
    </dgm:pt>
    <dgm:pt modelId="{DF49AA74-1CE8-4AE0-8992-2E1D3D2F62FC}" type="pres">
      <dgm:prSet presAssocID="{B2F8AEF5-DE11-4B23-AB2B-6386E82A9BD9}" presName="parTxOnly" presStyleLbl="node1" presStyleIdx="0" presStyleCnt="3">
        <dgm:presLayoutVars>
          <dgm:chMax val="0"/>
          <dgm:chPref val="0"/>
          <dgm:bulletEnabled val="1"/>
        </dgm:presLayoutVars>
      </dgm:prSet>
      <dgm:spPr/>
    </dgm:pt>
    <dgm:pt modelId="{47D9EA33-4391-459F-9FEC-84F40637A64C}" type="pres">
      <dgm:prSet presAssocID="{AF485FAB-65EA-426B-A689-6AF15C39D2E6}" presName="parTxOnlySpace" presStyleCnt="0"/>
      <dgm:spPr/>
    </dgm:pt>
    <dgm:pt modelId="{19DDAEB4-A0C0-450D-88BB-60902B0213B4}" type="pres">
      <dgm:prSet presAssocID="{4307203A-4252-403A-B76F-274A64263B9C}" presName="parTxOnly" presStyleLbl="node1" presStyleIdx="1" presStyleCnt="3" custLinFactNeighborX="-7284" custLinFactNeighborY="244">
        <dgm:presLayoutVars>
          <dgm:chMax val="0"/>
          <dgm:chPref val="0"/>
          <dgm:bulletEnabled val="1"/>
        </dgm:presLayoutVars>
      </dgm:prSet>
      <dgm:spPr/>
    </dgm:pt>
    <dgm:pt modelId="{CE167528-59BE-470F-8AF3-57CB8452CA64}" type="pres">
      <dgm:prSet presAssocID="{6AFEF216-23A9-44B2-A2BE-A27BBCB99125}" presName="parTxOnlySpace" presStyleCnt="0"/>
      <dgm:spPr/>
    </dgm:pt>
    <dgm:pt modelId="{C4DE75DC-0592-4706-B640-F64D875394A8}" type="pres">
      <dgm:prSet presAssocID="{FF0D450D-B5A5-4E56-8F85-47A3A91FFE1D}" presName="parTxOnly" presStyleLbl="node1" presStyleIdx="2" presStyleCnt="3">
        <dgm:presLayoutVars>
          <dgm:chMax val="0"/>
          <dgm:chPref val="0"/>
          <dgm:bulletEnabled val="1"/>
        </dgm:presLayoutVars>
      </dgm:prSet>
      <dgm:spPr/>
    </dgm:pt>
  </dgm:ptLst>
  <dgm:cxnLst>
    <dgm:cxn modelId="{3123B603-369D-449C-BA5C-F3766014C33A}" type="presOf" srcId="{0C44160E-38A8-4EC9-9B36-89B4D8803EF9}" destId="{E212686E-285E-447B-95F9-E3CD75C77D9A}" srcOrd="0" destOrd="0" presId="urn:microsoft.com/office/officeart/2005/8/layout/chevron1"/>
    <dgm:cxn modelId="{1440F705-279E-4AD1-A7ED-B0BC37EA18F4}" srcId="{0C44160E-38A8-4EC9-9B36-89B4D8803EF9}" destId="{4307203A-4252-403A-B76F-274A64263B9C}" srcOrd="1" destOrd="0" parTransId="{C199B749-215B-427C-85EB-3BBF541EB87E}" sibTransId="{6AFEF216-23A9-44B2-A2BE-A27BBCB99125}"/>
    <dgm:cxn modelId="{1829A10C-B0E6-429B-8AAC-B88AA8F7EE89}" srcId="{0C44160E-38A8-4EC9-9B36-89B4D8803EF9}" destId="{B2F8AEF5-DE11-4B23-AB2B-6386E82A9BD9}" srcOrd="0" destOrd="0" parTransId="{0A8924F1-E746-46ED-98AA-0E20BBECF21E}" sibTransId="{AF485FAB-65EA-426B-A689-6AF15C39D2E6}"/>
    <dgm:cxn modelId="{7A6E19B1-6976-4555-9300-7FBB6D547EB8}" type="presOf" srcId="{B2F8AEF5-DE11-4B23-AB2B-6386E82A9BD9}" destId="{DF49AA74-1CE8-4AE0-8992-2E1D3D2F62FC}" srcOrd="0" destOrd="0" presId="urn:microsoft.com/office/officeart/2005/8/layout/chevron1"/>
    <dgm:cxn modelId="{8E165DC8-D44D-49EC-A40D-0D0F5979DBE2}" type="presOf" srcId="{4307203A-4252-403A-B76F-274A64263B9C}" destId="{19DDAEB4-A0C0-450D-88BB-60902B0213B4}" srcOrd="0" destOrd="0" presId="urn:microsoft.com/office/officeart/2005/8/layout/chevron1"/>
    <dgm:cxn modelId="{65DF7EC8-FE7C-421E-AC04-CFDB7C1CB2A9}" type="presOf" srcId="{FF0D450D-B5A5-4E56-8F85-47A3A91FFE1D}" destId="{C4DE75DC-0592-4706-B640-F64D875394A8}" srcOrd="0" destOrd="0" presId="urn:microsoft.com/office/officeart/2005/8/layout/chevron1"/>
    <dgm:cxn modelId="{CFEDC3F2-0AD8-41FB-B299-177674FB55EE}" srcId="{0C44160E-38A8-4EC9-9B36-89B4D8803EF9}" destId="{FF0D450D-B5A5-4E56-8F85-47A3A91FFE1D}" srcOrd="2" destOrd="0" parTransId="{AA0F24A2-CA88-4637-90FC-117EE03E9F73}" sibTransId="{287F1873-C4D7-4AAF-8336-4B79E10F16DC}"/>
    <dgm:cxn modelId="{B2F753FF-B8B5-4635-9F3E-B62089426E95}" type="presParOf" srcId="{E212686E-285E-447B-95F9-E3CD75C77D9A}" destId="{DF49AA74-1CE8-4AE0-8992-2E1D3D2F62FC}" srcOrd="0" destOrd="0" presId="urn:microsoft.com/office/officeart/2005/8/layout/chevron1"/>
    <dgm:cxn modelId="{5C35E5C5-4774-49B2-94E0-B27A8148FDF0}" type="presParOf" srcId="{E212686E-285E-447B-95F9-E3CD75C77D9A}" destId="{47D9EA33-4391-459F-9FEC-84F40637A64C}" srcOrd="1" destOrd="0" presId="urn:microsoft.com/office/officeart/2005/8/layout/chevron1"/>
    <dgm:cxn modelId="{6DBDEF40-4DE6-40A9-BE7D-07DA79E52EA1}" type="presParOf" srcId="{E212686E-285E-447B-95F9-E3CD75C77D9A}" destId="{19DDAEB4-A0C0-450D-88BB-60902B0213B4}" srcOrd="2" destOrd="0" presId="urn:microsoft.com/office/officeart/2005/8/layout/chevron1"/>
    <dgm:cxn modelId="{58B02268-900A-4E15-B1D1-77FEDDF446B0}" type="presParOf" srcId="{E212686E-285E-447B-95F9-E3CD75C77D9A}" destId="{CE167528-59BE-470F-8AF3-57CB8452CA64}" srcOrd="3" destOrd="0" presId="urn:microsoft.com/office/officeart/2005/8/layout/chevron1"/>
    <dgm:cxn modelId="{ABBB1CE6-9CB5-4904-AD26-DAD2D80F21A7}" type="presParOf" srcId="{E212686E-285E-447B-95F9-E3CD75C77D9A}" destId="{C4DE75DC-0592-4706-B640-F64D875394A8}"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536623-06F9-4F67-8103-E8CDDE3EDF0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B3EB9EB-291F-4A65-A60F-EF7A3A138E1A}">
      <dgm:prSet/>
      <dgm:spPr/>
      <dgm:t>
        <a:bodyPr/>
        <a:lstStyle/>
        <a:p>
          <a:r>
            <a:rPr lang="en-US"/>
            <a:t>What is the current state of the environment?</a:t>
          </a:r>
        </a:p>
      </dgm:t>
    </dgm:pt>
    <dgm:pt modelId="{9F1CAB60-C14C-4E7E-A3EE-A6F7BDC9C9C8}" type="parTrans" cxnId="{5867F7AE-C6C8-41A7-8051-CA830A77D8D2}">
      <dgm:prSet/>
      <dgm:spPr/>
      <dgm:t>
        <a:bodyPr/>
        <a:lstStyle/>
        <a:p>
          <a:endParaRPr lang="en-US"/>
        </a:p>
      </dgm:t>
    </dgm:pt>
    <dgm:pt modelId="{6FD45F88-3F02-4FE1-B3E0-1759A4E8CB64}" type="sibTrans" cxnId="{5867F7AE-C6C8-41A7-8051-CA830A77D8D2}">
      <dgm:prSet/>
      <dgm:spPr/>
      <dgm:t>
        <a:bodyPr/>
        <a:lstStyle/>
        <a:p>
          <a:endParaRPr lang="en-US"/>
        </a:p>
      </dgm:t>
    </dgm:pt>
    <dgm:pt modelId="{CD8DFE07-59DC-4247-B8EA-B9E61F679888}">
      <dgm:prSet/>
      <dgm:spPr/>
      <dgm:t>
        <a:bodyPr/>
        <a:lstStyle/>
        <a:p>
          <a:r>
            <a:rPr lang="en-US"/>
            <a:t>What does this code say the environment should be?</a:t>
          </a:r>
        </a:p>
      </dgm:t>
    </dgm:pt>
    <dgm:pt modelId="{B50CEA24-81A4-48B7-858D-6AC8B3BA4D40}" type="parTrans" cxnId="{24A2D2DD-6447-43EC-B949-BF0E83B71AA5}">
      <dgm:prSet/>
      <dgm:spPr/>
      <dgm:t>
        <a:bodyPr/>
        <a:lstStyle/>
        <a:p>
          <a:endParaRPr lang="en-US"/>
        </a:p>
      </dgm:t>
    </dgm:pt>
    <dgm:pt modelId="{53386619-5CD1-4CB0-A450-182CD043D082}" type="sibTrans" cxnId="{24A2D2DD-6447-43EC-B949-BF0E83B71AA5}">
      <dgm:prSet/>
      <dgm:spPr/>
      <dgm:t>
        <a:bodyPr/>
        <a:lstStyle/>
        <a:p>
          <a:endParaRPr lang="en-US"/>
        </a:p>
      </dgm:t>
    </dgm:pt>
    <dgm:pt modelId="{879E4DFF-FCB8-419E-9954-154A7C7CB8D6}">
      <dgm:prSet/>
      <dgm:spPr/>
      <dgm:t>
        <a:bodyPr/>
        <a:lstStyle/>
        <a:p>
          <a:r>
            <a:rPr lang="en-US"/>
            <a:t>Here is my plan to get the environment into the desired state</a:t>
          </a:r>
        </a:p>
      </dgm:t>
    </dgm:pt>
    <dgm:pt modelId="{9090FA2A-E1FC-414A-A09A-AC4EE0B3A1F4}" type="parTrans" cxnId="{658758F8-65F2-44CB-BD74-DEE6671138ED}">
      <dgm:prSet/>
      <dgm:spPr/>
      <dgm:t>
        <a:bodyPr/>
        <a:lstStyle/>
        <a:p>
          <a:endParaRPr lang="en-US"/>
        </a:p>
      </dgm:t>
    </dgm:pt>
    <dgm:pt modelId="{DAC1E9A5-67A6-46EC-AAC2-9077D2317FB0}" type="sibTrans" cxnId="{658758F8-65F2-44CB-BD74-DEE6671138ED}">
      <dgm:prSet/>
      <dgm:spPr/>
      <dgm:t>
        <a:bodyPr/>
        <a:lstStyle/>
        <a:p>
          <a:endParaRPr lang="en-US"/>
        </a:p>
      </dgm:t>
    </dgm:pt>
    <dgm:pt modelId="{BA97819B-106B-43F5-9E2F-11E60EC58BC0}">
      <dgm:prSet/>
      <dgm:spPr/>
      <dgm:t>
        <a:bodyPr/>
        <a:lstStyle/>
        <a:p>
          <a:r>
            <a:rPr lang="en-US"/>
            <a:t>Should I apply it?</a:t>
          </a:r>
        </a:p>
      </dgm:t>
    </dgm:pt>
    <dgm:pt modelId="{FA8445E1-CC47-4934-9461-50DF6677FD11}" type="parTrans" cxnId="{8D13BA55-F86E-4B8E-8C2A-6A03F6F913F0}">
      <dgm:prSet/>
      <dgm:spPr/>
      <dgm:t>
        <a:bodyPr/>
        <a:lstStyle/>
        <a:p>
          <a:endParaRPr lang="en-US"/>
        </a:p>
      </dgm:t>
    </dgm:pt>
    <dgm:pt modelId="{2AF51602-8F26-40CC-890E-6209DEACC58D}" type="sibTrans" cxnId="{8D13BA55-F86E-4B8E-8C2A-6A03F6F913F0}">
      <dgm:prSet/>
      <dgm:spPr/>
      <dgm:t>
        <a:bodyPr/>
        <a:lstStyle/>
        <a:p>
          <a:endParaRPr lang="en-US"/>
        </a:p>
      </dgm:t>
    </dgm:pt>
    <dgm:pt modelId="{C7A8AF81-0E6E-46AB-BF37-BF3664E6B01D}">
      <dgm:prSet/>
      <dgm:spPr/>
      <dgm:t>
        <a:bodyPr/>
        <a:lstStyle/>
        <a:p>
          <a:r>
            <a:rPr lang="en-US"/>
            <a:t>Ok, I’m Applying it</a:t>
          </a:r>
        </a:p>
      </dgm:t>
    </dgm:pt>
    <dgm:pt modelId="{EB9A29AF-27DA-446A-9F5D-31AD4698EFDE}" type="parTrans" cxnId="{97242734-E4A1-48DA-81C4-44E3DC59A398}">
      <dgm:prSet/>
      <dgm:spPr/>
      <dgm:t>
        <a:bodyPr/>
        <a:lstStyle/>
        <a:p>
          <a:endParaRPr lang="en-US"/>
        </a:p>
      </dgm:t>
    </dgm:pt>
    <dgm:pt modelId="{18DFF2C1-C5CF-453D-938E-AE48F23C2F2D}" type="sibTrans" cxnId="{97242734-E4A1-48DA-81C4-44E3DC59A398}">
      <dgm:prSet/>
      <dgm:spPr/>
      <dgm:t>
        <a:bodyPr/>
        <a:lstStyle/>
        <a:p>
          <a:endParaRPr lang="en-US"/>
        </a:p>
      </dgm:t>
    </dgm:pt>
    <dgm:pt modelId="{4BFDC4A8-F126-4042-8DFE-FCE6C029CA97}">
      <dgm:prSet/>
      <dgm:spPr/>
      <dgm:t>
        <a:bodyPr/>
        <a:lstStyle/>
        <a:p>
          <a:r>
            <a:rPr lang="en-US"/>
            <a:t>Save the new current state</a:t>
          </a:r>
        </a:p>
      </dgm:t>
    </dgm:pt>
    <dgm:pt modelId="{0FCD5CF9-6B90-4B60-8CD9-DAD2220E1E9A}" type="parTrans" cxnId="{3FF267E5-57C6-478A-B8FE-7242B619237D}">
      <dgm:prSet/>
      <dgm:spPr/>
      <dgm:t>
        <a:bodyPr/>
        <a:lstStyle/>
        <a:p>
          <a:endParaRPr lang="en-US"/>
        </a:p>
      </dgm:t>
    </dgm:pt>
    <dgm:pt modelId="{755E5ECE-934D-40A2-A633-9222CEB4FC3D}" type="sibTrans" cxnId="{3FF267E5-57C6-478A-B8FE-7242B619237D}">
      <dgm:prSet/>
      <dgm:spPr/>
      <dgm:t>
        <a:bodyPr/>
        <a:lstStyle/>
        <a:p>
          <a:endParaRPr lang="en-US"/>
        </a:p>
      </dgm:t>
    </dgm:pt>
    <dgm:pt modelId="{A9277392-0BFC-9A4E-9DDD-7B0C912159B0}" type="pres">
      <dgm:prSet presAssocID="{7A536623-06F9-4F67-8103-E8CDDE3EDF00}" presName="linear" presStyleCnt="0">
        <dgm:presLayoutVars>
          <dgm:animLvl val="lvl"/>
          <dgm:resizeHandles val="exact"/>
        </dgm:presLayoutVars>
      </dgm:prSet>
      <dgm:spPr/>
    </dgm:pt>
    <dgm:pt modelId="{FBD3BA9F-1421-EC46-814E-389D7475505F}" type="pres">
      <dgm:prSet presAssocID="{AB3EB9EB-291F-4A65-A60F-EF7A3A138E1A}" presName="parentText" presStyleLbl="node1" presStyleIdx="0" presStyleCnt="6">
        <dgm:presLayoutVars>
          <dgm:chMax val="0"/>
          <dgm:bulletEnabled val="1"/>
        </dgm:presLayoutVars>
      </dgm:prSet>
      <dgm:spPr/>
    </dgm:pt>
    <dgm:pt modelId="{F6A04AE0-C721-1C42-B5CA-66EBFEC4912B}" type="pres">
      <dgm:prSet presAssocID="{6FD45F88-3F02-4FE1-B3E0-1759A4E8CB64}" presName="spacer" presStyleCnt="0"/>
      <dgm:spPr/>
    </dgm:pt>
    <dgm:pt modelId="{21E56867-1056-1D4D-9E3D-C6617862DCD1}" type="pres">
      <dgm:prSet presAssocID="{CD8DFE07-59DC-4247-B8EA-B9E61F679888}" presName="parentText" presStyleLbl="node1" presStyleIdx="1" presStyleCnt="6">
        <dgm:presLayoutVars>
          <dgm:chMax val="0"/>
          <dgm:bulletEnabled val="1"/>
        </dgm:presLayoutVars>
      </dgm:prSet>
      <dgm:spPr/>
    </dgm:pt>
    <dgm:pt modelId="{A0CEC14B-7146-DE46-A12F-0C6EB71B8036}" type="pres">
      <dgm:prSet presAssocID="{53386619-5CD1-4CB0-A450-182CD043D082}" presName="spacer" presStyleCnt="0"/>
      <dgm:spPr/>
    </dgm:pt>
    <dgm:pt modelId="{7D25C70C-CAB6-7948-AD9F-1C66606F244C}" type="pres">
      <dgm:prSet presAssocID="{879E4DFF-FCB8-419E-9954-154A7C7CB8D6}" presName="parentText" presStyleLbl="node1" presStyleIdx="2" presStyleCnt="6">
        <dgm:presLayoutVars>
          <dgm:chMax val="0"/>
          <dgm:bulletEnabled val="1"/>
        </dgm:presLayoutVars>
      </dgm:prSet>
      <dgm:spPr/>
    </dgm:pt>
    <dgm:pt modelId="{ABFAD839-6F5D-344D-A184-F752338EBD0B}" type="pres">
      <dgm:prSet presAssocID="{DAC1E9A5-67A6-46EC-AAC2-9077D2317FB0}" presName="spacer" presStyleCnt="0"/>
      <dgm:spPr/>
    </dgm:pt>
    <dgm:pt modelId="{781FAF19-8FFC-A84E-9EFC-3ADA665E9C82}" type="pres">
      <dgm:prSet presAssocID="{BA97819B-106B-43F5-9E2F-11E60EC58BC0}" presName="parentText" presStyleLbl="node1" presStyleIdx="3" presStyleCnt="6">
        <dgm:presLayoutVars>
          <dgm:chMax val="0"/>
          <dgm:bulletEnabled val="1"/>
        </dgm:presLayoutVars>
      </dgm:prSet>
      <dgm:spPr/>
    </dgm:pt>
    <dgm:pt modelId="{18894D7A-EC8B-0B49-A2C2-77974651E58A}" type="pres">
      <dgm:prSet presAssocID="{2AF51602-8F26-40CC-890E-6209DEACC58D}" presName="spacer" presStyleCnt="0"/>
      <dgm:spPr/>
    </dgm:pt>
    <dgm:pt modelId="{28851446-0EBC-6A4B-8B6D-999162CD8E57}" type="pres">
      <dgm:prSet presAssocID="{C7A8AF81-0E6E-46AB-BF37-BF3664E6B01D}" presName="parentText" presStyleLbl="node1" presStyleIdx="4" presStyleCnt="6">
        <dgm:presLayoutVars>
          <dgm:chMax val="0"/>
          <dgm:bulletEnabled val="1"/>
        </dgm:presLayoutVars>
      </dgm:prSet>
      <dgm:spPr/>
    </dgm:pt>
    <dgm:pt modelId="{FA8A375D-BD73-7741-A113-AD2EF85CE1D6}" type="pres">
      <dgm:prSet presAssocID="{18DFF2C1-C5CF-453D-938E-AE48F23C2F2D}" presName="spacer" presStyleCnt="0"/>
      <dgm:spPr/>
    </dgm:pt>
    <dgm:pt modelId="{32AD1E82-1116-D04D-9BE3-694193BAA5B7}" type="pres">
      <dgm:prSet presAssocID="{4BFDC4A8-F126-4042-8DFE-FCE6C029CA97}" presName="parentText" presStyleLbl="node1" presStyleIdx="5" presStyleCnt="6">
        <dgm:presLayoutVars>
          <dgm:chMax val="0"/>
          <dgm:bulletEnabled val="1"/>
        </dgm:presLayoutVars>
      </dgm:prSet>
      <dgm:spPr/>
    </dgm:pt>
  </dgm:ptLst>
  <dgm:cxnLst>
    <dgm:cxn modelId="{70F8B328-000D-A04A-A0BB-FD9FEC6AC5E6}" type="presOf" srcId="{7A536623-06F9-4F67-8103-E8CDDE3EDF00}" destId="{A9277392-0BFC-9A4E-9DDD-7B0C912159B0}" srcOrd="0" destOrd="0" presId="urn:microsoft.com/office/officeart/2005/8/layout/vList2"/>
    <dgm:cxn modelId="{97242734-E4A1-48DA-81C4-44E3DC59A398}" srcId="{7A536623-06F9-4F67-8103-E8CDDE3EDF00}" destId="{C7A8AF81-0E6E-46AB-BF37-BF3664E6B01D}" srcOrd="4" destOrd="0" parTransId="{EB9A29AF-27DA-446A-9F5D-31AD4698EFDE}" sibTransId="{18DFF2C1-C5CF-453D-938E-AE48F23C2F2D}"/>
    <dgm:cxn modelId="{1056D052-37C4-7D42-BA34-48956A16D8EA}" type="presOf" srcId="{C7A8AF81-0E6E-46AB-BF37-BF3664E6B01D}" destId="{28851446-0EBC-6A4B-8B6D-999162CD8E57}" srcOrd="0" destOrd="0" presId="urn:microsoft.com/office/officeart/2005/8/layout/vList2"/>
    <dgm:cxn modelId="{8D13BA55-F86E-4B8E-8C2A-6A03F6F913F0}" srcId="{7A536623-06F9-4F67-8103-E8CDDE3EDF00}" destId="{BA97819B-106B-43F5-9E2F-11E60EC58BC0}" srcOrd="3" destOrd="0" parTransId="{FA8445E1-CC47-4934-9461-50DF6677FD11}" sibTransId="{2AF51602-8F26-40CC-890E-6209DEACC58D}"/>
    <dgm:cxn modelId="{8A855084-E16C-1144-9731-6268C34575AE}" type="presOf" srcId="{BA97819B-106B-43F5-9E2F-11E60EC58BC0}" destId="{781FAF19-8FFC-A84E-9EFC-3ADA665E9C82}" srcOrd="0" destOrd="0" presId="urn:microsoft.com/office/officeart/2005/8/layout/vList2"/>
    <dgm:cxn modelId="{BCAC6593-B85B-C64E-A870-7D4F849CC613}" type="presOf" srcId="{879E4DFF-FCB8-419E-9954-154A7C7CB8D6}" destId="{7D25C70C-CAB6-7948-AD9F-1C66606F244C}" srcOrd="0" destOrd="0" presId="urn:microsoft.com/office/officeart/2005/8/layout/vList2"/>
    <dgm:cxn modelId="{5867F7AE-C6C8-41A7-8051-CA830A77D8D2}" srcId="{7A536623-06F9-4F67-8103-E8CDDE3EDF00}" destId="{AB3EB9EB-291F-4A65-A60F-EF7A3A138E1A}" srcOrd="0" destOrd="0" parTransId="{9F1CAB60-C14C-4E7E-A3EE-A6F7BDC9C9C8}" sibTransId="{6FD45F88-3F02-4FE1-B3E0-1759A4E8CB64}"/>
    <dgm:cxn modelId="{5D5449B4-4354-9C42-8725-5D94058C2289}" type="presOf" srcId="{AB3EB9EB-291F-4A65-A60F-EF7A3A138E1A}" destId="{FBD3BA9F-1421-EC46-814E-389D7475505F}" srcOrd="0" destOrd="0" presId="urn:microsoft.com/office/officeart/2005/8/layout/vList2"/>
    <dgm:cxn modelId="{2BDD54BC-6D7A-B640-8F38-7B81E746B87B}" type="presOf" srcId="{CD8DFE07-59DC-4247-B8EA-B9E61F679888}" destId="{21E56867-1056-1D4D-9E3D-C6617862DCD1}" srcOrd="0" destOrd="0" presId="urn:microsoft.com/office/officeart/2005/8/layout/vList2"/>
    <dgm:cxn modelId="{E050A7D2-0ED1-1E48-AEDB-E7BA6B94E782}" type="presOf" srcId="{4BFDC4A8-F126-4042-8DFE-FCE6C029CA97}" destId="{32AD1E82-1116-D04D-9BE3-694193BAA5B7}" srcOrd="0" destOrd="0" presId="urn:microsoft.com/office/officeart/2005/8/layout/vList2"/>
    <dgm:cxn modelId="{24A2D2DD-6447-43EC-B949-BF0E83B71AA5}" srcId="{7A536623-06F9-4F67-8103-E8CDDE3EDF00}" destId="{CD8DFE07-59DC-4247-B8EA-B9E61F679888}" srcOrd="1" destOrd="0" parTransId="{B50CEA24-81A4-48B7-858D-6AC8B3BA4D40}" sibTransId="{53386619-5CD1-4CB0-A450-182CD043D082}"/>
    <dgm:cxn modelId="{3FF267E5-57C6-478A-B8FE-7242B619237D}" srcId="{7A536623-06F9-4F67-8103-E8CDDE3EDF00}" destId="{4BFDC4A8-F126-4042-8DFE-FCE6C029CA97}" srcOrd="5" destOrd="0" parTransId="{0FCD5CF9-6B90-4B60-8CD9-DAD2220E1E9A}" sibTransId="{755E5ECE-934D-40A2-A633-9222CEB4FC3D}"/>
    <dgm:cxn modelId="{658758F8-65F2-44CB-BD74-DEE6671138ED}" srcId="{7A536623-06F9-4F67-8103-E8CDDE3EDF00}" destId="{879E4DFF-FCB8-419E-9954-154A7C7CB8D6}" srcOrd="2" destOrd="0" parTransId="{9090FA2A-E1FC-414A-A09A-AC4EE0B3A1F4}" sibTransId="{DAC1E9A5-67A6-46EC-AAC2-9077D2317FB0}"/>
    <dgm:cxn modelId="{C6E41ADC-81AA-F849-867F-7845B37A3D55}" type="presParOf" srcId="{A9277392-0BFC-9A4E-9DDD-7B0C912159B0}" destId="{FBD3BA9F-1421-EC46-814E-389D7475505F}" srcOrd="0" destOrd="0" presId="urn:microsoft.com/office/officeart/2005/8/layout/vList2"/>
    <dgm:cxn modelId="{ED44C92B-F524-C44B-9834-1E3ED8F4707E}" type="presParOf" srcId="{A9277392-0BFC-9A4E-9DDD-7B0C912159B0}" destId="{F6A04AE0-C721-1C42-B5CA-66EBFEC4912B}" srcOrd="1" destOrd="0" presId="urn:microsoft.com/office/officeart/2005/8/layout/vList2"/>
    <dgm:cxn modelId="{D891BEF8-D00A-CB4D-93B4-06BB6ABD7532}" type="presParOf" srcId="{A9277392-0BFC-9A4E-9DDD-7B0C912159B0}" destId="{21E56867-1056-1D4D-9E3D-C6617862DCD1}" srcOrd="2" destOrd="0" presId="urn:microsoft.com/office/officeart/2005/8/layout/vList2"/>
    <dgm:cxn modelId="{1D846AAC-F37C-8C40-9012-E94186525176}" type="presParOf" srcId="{A9277392-0BFC-9A4E-9DDD-7B0C912159B0}" destId="{A0CEC14B-7146-DE46-A12F-0C6EB71B8036}" srcOrd="3" destOrd="0" presId="urn:microsoft.com/office/officeart/2005/8/layout/vList2"/>
    <dgm:cxn modelId="{10518AA8-4F67-E94A-985F-02897CF6B407}" type="presParOf" srcId="{A9277392-0BFC-9A4E-9DDD-7B0C912159B0}" destId="{7D25C70C-CAB6-7948-AD9F-1C66606F244C}" srcOrd="4" destOrd="0" presId="urn:microsoft.com/office/officeart/2005/8/layout/vList2"/>
    <dgm:cxn modelId="{F9826C49-5DBC-ED40-88B5-F78865994222}" type="presParOf" srcId="{A9277392-0BFC-9A4E-9DDD-7B0C912159B0}" destId="{ABFAD839-6F5D-344D-A184-F752338EBD0B}" srcOrd="5" destOrd="0" presId="urn:microsoft.com/office/officeart/2005/8/layout/vList2"/>
    <dgm:cxn modelId="{B2373BEE-44CA-3648-8CB2-6C4A2A8FFC8D}" type="presParOf" srcId="{A9277392-0BFC-9A4E-9DDD-7B0C912159B0}" destId="{781FAF19-8FFC-A84E-9EFC-3ADA665E9C82}" srcOrd="6" destOrd="0" presId="urn:microsoft.com/office/officeart/2005/8/layout/vList2"/>
    <dgm:cxn modelId="{4952753A-3EB3-4241-B467-8F0AD998CC67}" type="presParOf" srcId="{A9277392-0BFC-9A4E-9DDD-7B0C912159B0}" destId="{18894D7A-EC8B-0B49-A2C2-77974651E58A}" srcOrd="7" destOrd="0" presId="urn:microsoft.com/office/officeart/2005/8/layout/vList2"/>
    <dgm:cxn modelId="{69E35A54-339D-A546-99D0-70DAC2B0947D}" type="presParOf" srcId="{A9277392-0BFC-9A4E-9DDD-7B0C912159B0}" destId="{28851446-0EBC-6A4B-8B6D-999162CD8E57}" srcOrd="8" destOrd="0" presId="urn:microsoft.com/office/officeart/2005/8/layout/vList2"/>
    <dgm:cxn modelId="{7D71532A-B03B-0D4A-82A4-689FA9F3A775}" type="presParOf" srcId="{A9277392-0BFC-9A4E-9DDD-7B0C912159B0}" destId="{FA8A375D-BD73-7741-A113-AD2EF85CE1D6}" srcOrd="9" destOrd="0" presId="urn:microsoft.com/office/officeart/2005/8/layout/vList2"/>
    <dgm:cxn modelId="{BB9B4C05-E93F-894F-8BE6-76F07187B63F}" type="presParOf" srcId="{A9277392-0BFC-9A4E-9DDD-7B0C912159B0}" destId="{32AD1E82-1116-D04D-9BE3-694193BAA5B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F9DDE3-FB62-41D1-A17E-0B0B31E5A3B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0EB5931-7D69-47A3-B5C3-DA964ED9C18C}">
      <dgm:prSet/>
      <dgm:spPr/>
      <dgm:t>
        <a:bodyPr/>
        <a:lstStyle/>
        <a:p>
          <a:pPr>
            <a:lnSpc>
              <a:spcPct val="100000"/>
            </a:lnSpc>
          </a:pPr>
          <a:r>
            <a:rPr lang="en-US"/>
            <a:t>Terraform uses HashiCorp Configuration Language (HCL)</a:t>
          </a:r>
        </a:p>
      </dgm:t>
    </dgm:pt>
    <dgm:pt modelId="{6C7F9D39-5C65-4C50-855F-AD750E6FF321}" type="parTrans" cxnId="{2A0749F8-789F-4AC2-82F8-5275AE451EE5}">
      <dgm:prSet/>
      <dgm:spPr/>
      <dgm:t>
        <a:bodyPr/>
        <a:lstStyle/>
        <a:p>
          <a:endParaRPr lang="en-US"/>
        </a:p>
      </dgm:t>
    </dgm:pt>
    <dgm:pt modelId="{3D71CD71-EACD-4D58-A381-B897B8FA23E9}" type="sibTrans" cxnId="{2A0749F8-789F-4AC2-82F8-5275AE451EE5}">
      <dgm:prSet/>
      <dgm:spPr/>
      <dgm:t>
        <a:bodyPr/>
        <a:lstStyle/>
        <a:p>
          <a:endParaRPr lang="en-US"/>
        </a:p>
      </dgm:t>
    </dgm:pt>
    <dgm:pt modelId="{1FE747DC-1785-4B1D-B7A4-F2E849430088}">
      <dgm:prSet/>
      <dgm:spPr/>
      <dgm:t>
        <a:bodyPr/>
        <a:lstStyle/>
        <a:p>
          <a:pPr>
            <a:lnSpc>
              <a:spcPct val="100000"/>
            </a:lnSpc>
          </a:pPr>
          <a:r>
            <a:rPr lang="en-US"/>
            <a:t>A bit of a cross between YAML and JSON</a:t>
          </a:r>
        </a:p>
      </dgm:t>
    </dgm:pt>
    <dgm:pt modelId="{9422EEFA-574C-401E-A26C-93DAE5996965}" type="parTrans" cxnId="{447761F1-BE2A-42D8-A6E0-C521F0E96E97}">
      <dgm:prSet/>
      <dgm:spPr/>
      <dgm:t>
        <a:bodyPr/>
        <a:lstStyle/>
        <a:p>
          <a:endParaRPr lang="en-US"/>
        </a:p>
      </dgm:t>
    </dgm:pt>
    <dgm:pt modelId="{5D9BC3A1-FF1A-40BD-8E7C-3F944BE233FE}" type="sibTrans" cxnId="{447761F1-BE2A-42D8-A6E0-C521F0E96E97}">
      <dgm:prSet/>
      <dgm:spPr/>
      <dgm:t>
        <a:bodyPr/>
        <a:lstStyle/>
        <a:p>
          <a:endParaRPr lang="en-US"/>
        </a:p>
      </dgm:t>
    </dgm:pt>
    <dgm:pt modelId="{7419F848-73A2-4A8C-89E7-56F1E0AAE254}" type="pres">
      <dgm:prSet presAssocID="{15F9DDE3-FB62-41D1-A17E-0B0B31E5A3B5}" presName="root" presStyleCnt="0">
        <dgm:presLayoutVars>
          <dgm:dir/>
          <dgm:resizeHandles val="exact"/>
        </dgm:presLayoutVars>
      </dgm:prSet>
      <dgm:spPr/>
    </dgm:pt>
    <dgm:pt modelId="{336DD6BC-49F3-4F4C-A026-5CA5EBC5AF40}" type="pres">
      <dgm:prSet presAssocID="{B0EB5931-7D69-47A3-B5C3-DA964ED9C18C}" presName="compNode" presStyleCnt="0"/>
      <dgm:spPr/>
    </dgm:pt>
    <dgm:pt modelId="{4C188F4A-EE86-418E-9276-F0430C2690D6}" type="pres">
      <dgm:prSet presAssocID="{B0EB5931-7D69-47A3-B5C3-DA964ED9C18C}" presName="bgRect" presStyleLbl="bgShp" presStyleIdx="0" presStyleCnt="2"/>
      <dgm:spPr/>
    </dgm:pt>
    <dgm:pt modelId="{FFF833B9-2A6F-444D-8BFA-21DF00751D65}" type="pres">
      <dgm:prSet presAssocID="{B0EB5931-7D69-47A3-B5C3-DA964ED9C18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D06CFFF-7E50-436E-AAC5-A15B0369C220}" type="pres">
      <dgm:prSet presAssocID="{B0EB5931-7D69-47A3-B5C3-DA964ED9C18C}" presName="spaceRect" presStyleCnt="0"/>
      <dgm:spPr/>
    </dgm:pt>
    <dgm:pt modelId="{A8E7E409-B54A-45B7-B5E6-825FF17DF560}" type="pres">
      <dgm:prSet presAssocID="{B0EB5931-7D69-47A3-B5C3-DA964ED9C18C}" presName="parTx" presStyleLbl="revTx" presStyleIdx="0" presStyleCnt="2">
        <dgm:presLayoutVars>
          <dgm:chMax val="0"/>
          <dgm:chPref val="0"/>
        </dgm:presLayoutVars>
      </dgm:prSet>
      <dgm:spPr/>
    </dgm:pt>
    <dgm:pt modelId="{454D4DB2-D14F-4750-A577-5A4799B41C05}" type="pres">
      <dgm:prSet presAssocID="{3D71CD71-EACD-4D58-A381-B897B8FA23E9}" presName="sibTrans" presStyleCnt="0"/>
      <dgm:spPr/>
    </dgm:pt>
    <dgm:pt modelId="{6430B02A-BB66-4C61-81D5-91546F4A0ED0}" type="pres">
      <dgm:prSet presAssocID="{1FE747DC-1785-4B1D-B7A4-F2E849430088}" presName="compNode" presStyleCnt="0"/>
      <dgm:spPr/>
    </dgm:pt>
    <dgm:pt modelId="{5EC31087-3233-4D76-9A52-1FA03E8E3B5C}" type="pres">
      <dgm:prSet presAssocID="{1FE747DC-1785-4B1D-B7A4-F2E849430088}" presName="bgRect" presStyleLbl="bgShp" presStyleIdx="1" presStyleCnt="2"/>
      <dgm:spPr/>
    </dgm:pt>
    <dgm:pt modelId="{E8B55F46-93CB-47DB-8303-DB7767CE8283}" type="pres">
      <dgm:prSet presAssocID="{1FE747DC-1785-4B1D-B7A4-F2E8494300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CA7A63B4-0CB3-4A13-8206-9E15CBD69B8E}" type="pres">
      <dgm:prSet presAssocID="{1FE747DC-1785-4B1D-B7A4-F2E849430088}" presName="spaceRect" presStyleCnt="0"/>
      <dgm:spPr/>
    </dgm:pt>
    <dgm:pt modelId="{9699DADF-F085-4C55-8BC6-B85F5BAE5EF3}" type="pres">
      <dgm:prSet presAssocID="{1FE747DC-1785-4B1D-B7A4-F2E849430088}" presName="parTx" presStyleLbl="revTx" presStyleIdx="1" presStyleCnt="2">
        <dgm:presLayoutVars>
          <dgm:chMax val="0"/>
          <dgm:chPref val="0"/>
        </dgm:presLayoutVars>
      </dgm:prSet>
      <dgm:spPr/>
    </dgm:pt>
  </dgm:ptLst>
  <dgm:cxnLst>
    <dgm:cxn modelId="{4F3CE416-7FC0-4457-A001-E869F7674CA8}" type="presOf" srcId="{B0EB5931-7D69-47A3-B5C3-DA964ED9C18C}" destId="{A8E7E409-B54A-45B7-B5E6-825FF17DF560}" srcOrd="0" destOrd="0" presId="urn:microsoft.com/office/officeart/2018/2/layout/IconVerticalSolidList"/>
    <dgm:cxn modelId="{7E0913D1-353F-4F55-838C-51120EF5BD9B}" type="presOf" srcId="{15F9DDE3-FB62-41D1-A17E-0B0B31E5A3B5}" destId="{7419F848-73A2-4A8C-89E7-56F1E0AAE254}" srcOrd="0" destOrd="0" presId="urn:microsoft.com/office/officeart/2018/2/layout/IconVerticalSolidList"/>
    <dgm:cxn modelId="{176DF4D2-9FB6-42F1-9063-C9C877C6694A}" type="presOf" srcId="{1FE747DC-1785-4B1D-B7A4-F2E849430088}" destId="{9699DADF-F085-4C55-8BC6-B85F5BAE5EF3}" srcOrd="0" destOrd="0" presId="urn:microsoft.com/office/officeart/2018/2/layout/IconVerticalSolidList"/>
    <dgm:cxn modelId="{447761F1-BE2A-42D8-A6E0-C521F0E96E97}" srcId="{15F9DDE3-FB62-41D1-A17E-0B0B31E5A3B5}" destId="{1FE747DC-1785-4B1D-B7A4-F2E849430088}" srcOrd="1" destOrd="0" parTransId="{9422EEFA-574C-401E-A26C-93DAE5996965}" sibTransId="{5D9BC3A1-FF1A-40BD-8E7C-3F944BE233FE}"/>
    <dgm:cxn modelId="{2A0749F8-789F-4AC2-82F8-5275AE451EE5}" srcId="{15F9DDE3-FB62-41D1-A17E-0B0B31E5A3B5}" destId="{B0EB5931-7D69-47A3-B5C3-DA964ED9C18C}" srcOrd="0" destOrd="0" parTransId="{6C7F9D39-5C65-4C50-855F-AD750E6FF321}" sibTransId="{3D71CD71-EACD-4D58-A381-B897B8FA23E9}"/>
    <dgm:cxn modelId="{96CA9724-A220-46B4-9FC4-8AE7B22B4657}" type="presParOf" srcId="{7419F848-73A2-4A8C-89E7-56F1E0AAE254}" destId="{336DD6BC-49F3-4F4C-A026-5CA5EBC5AF40}" srcOrd="0" destOrd="0" presId="urn:microsoft.com/office/officeart/2018/2/layout/IconVerticalSolidList"/>
    <dgm:cxn modelId="{24DA2888-A903-4B8D-9BBA-D0529E52687B}" type="presParOf" srcId="{336DD6BC-49F3-4F4C-A026-5CA5EBC5AF40}" destId="{4C188F4A-EE86-418E-9276-F0430C2690D6}" srcOrd="0" destOrd="0" presId="urn:microsoft.com/office/officeart/2018/2/layout/IconVerticalSolidList"/>
    <dgm:cxn modelId="{8253E2F5-919E-4F79-9C85-AF4A27796A15}" type="presParOf" srcId="{336DD6BC-49F3-4F4C-A026-5CA5EBC5AF40}" destId="{FFF833B9-2A6F-444D-8BFA-21DF00751D65}" srcOrd="1" destOrd="0" presId="urn:microsoft.com/office/officeart/2018/2/layout/IconVerticalSolidList"/>
    <dgm:cxn modelId="{4A50C097-FBF5-413A-B2E8-2A215E94FD64}" type="presParOf" srcId="{336DD6BC-49F3-4F4C-A026-5CA5EBC5AF40}" destId="{FD06CFFF-7E50-436E-AAC5-A15B0369C220}" srcOrd="2" destOrd="0" presId="urn:microsoft.com/office/officeart/2018/2/layout/IconVerticalSolidList"/>
    <dgm:cxn modelId="{0EE974DF-82D5-4A83-8E52-1CC3D503840C}" type="presParOf" srcId="{336DD6BC-49F3-4F4C-A026-5CA5EBC5AF40}" destId="{A8E7E409-B54A-45B7-B5E6-825FF17DF560}" srcOrd="3" destOrd="0" presId="urn:microsoft.com/office/officeart/2018/2/layout/IconVerticalSolidList"/>
    <dgm:cxn modelId="{A6659294-5123-4A55-8CA0-BD375DA8F491}" type="presParOf" srcId="{7419F848-73A2-4A8C-89E7-56F1E0AAE254}" destId="{454D4DB2-D14F-4750-A577-5A4799B41C05}" srcOrd="1" destOrd="0" presId="urn:microsoft.com/office/officeart/2018/2/layout/IconVerticalSolidList"/>
    <dgm:cxn modelId="{7C561EA6-37C1-4B8E-9516-0F091DC9F681}" type="presParOf" srcId="{7419F848-73A2-4A8C-89E7-56F1E0AAE254}" destId="{6430B02A-BB66-4C61-81D5-91546F4A0ED0}" srcOrd="2" destOrd="0" presId="urn:microsoft.com/office/officeart/2018/2/layout/IconVerticalSolidList"/>
    <dgm:cxn modelId="{817F292F-489F-410F-8DDF-259E95989EC0}" type="presParOf" srcId="{6430B02A-BB66-4C61-81D5-91546F4A0ED0}" destId="{5EC31087-3233-4D76-9A52-1FA03E8E3B5C}" srcOrd="0" destOrd="0" presId="urn:microsoft.com/office/officeart/2018/2/layout/IconVerticalSolidList"/>
    <dgm:cxn modelId="{680D0FA4-BA29-46C4-A91C-215537A04459}" type="presParOf" srcId="{6430B02A-BB66-4C61-81D5-91546F4A0ED0}" destId="{E8B55F46-93CB-47DB-8303-DB7767CE8283}" srcOrd="1" destOrd="0" presId="urn:microsoft.com/office/officeart/2018/2/layout/IconVerticalSolidList"/>
    <dgm:cxn modelId="{D8DC9FF4-CA62-4175-895B-DD1A2041A164}" type="presParOf" srcId="{6430B02A-BB66-4C61-81D5-91546F4A0ED0}" destId="{CA7A63B4-0CB3-4A13-8206-9E15CBD69B8E}" srcOrd="2" destOrd="0" presId="urn:microsoft.com/office/officeart/2018/2/layout/IconVerticalSolidList"/>
    <dgm:cxn modelId="{05F65BB6-0E41-49FC-81CE-D36A7F05F443}" type="presParOf" srcId="{6430B02A-BB66-4C61-81D5-91546F4A0ED0}" destId="{9699DADF-F085-4C55-8BC6-B85F5BAE5EF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0BCCDE-83ED-42BF-894E-A3DAD7C1E70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6BD6CA-A4A7-4A60-BA96-3821E01C20D5}">
      <dgm:prSet/>
      <dgm:spPr/>
      <dgm:t>
        <a:bodyPr/>
        <a:lstStyle/>
        <a:p>
          <a:r>
            <a:rPr lang="en-US"/>
            <a:t>Use the plan command</a:t>
          </a:r>
        </a:p>
      </dgm:t>
    </dgm:pt>
    <dgm:pt modelId="{4632E3BB-C262-4918-8CFC-D68A5A7D6A25}" type="parTrans" cxnId="{D8184729-5E4D-4E08-A58F-A1A3BAAE8E5C}">
      <dgm:prSet/>
      <dgm:spPr/>
      <dgm:t>
        <a:bodyPr/>
        <a:lstStyle/>
        <a:p>
          <a:endParaRPr lang="en-US"/>
        </a:p>
      </dgm:t>
    </dgm:pt>
    <dgm:pt modelId="{0886486C-7CD3-4957-A72D-5E1DB8AA9A7F}" type="sibTrans" cxnId="{D8184729-5E4D-4E08-A58F-A1A3BAAE8E5C}">
      <dgm:prSet/>
      <dgm:spPr/>
      <dgm:t>
        <a:bodyPr/>
        <a:lstStyle/>
        <a:p>
          <a:endParaRPr lang="en-US"/>
        </a:p>
      </dgm:t>
    </dgm:pt>
    <dgm:pt modelId="{3D7615E8-5CD1-42F8-88B7-2693DDA64F96}">
      <dgm:prSet/>
      <dgm:spPr/>
      <dgm:t>
        <a:bodyPr/>
        <a:lstStyle/>
        <a:p>
          <a:r>
            <a:rPr lang="en-US"/>
            <a:t>“terraform plan” is just like apply… </a:t>
          </a:r>
        </a:p>
      </dgm:t>
    </dgm:pt>
    <dgm:pt modelId="{BE8D7A6F-014F-4A54-BAD9-22C0C14263FC}" type="parTrans" cxnId="{693CD64E-553A-44EF-AB05-E24E2EC8E638}">
      <dgm:prSet/>
      <dgm:spPr/>
      <dgm:t>
        <a:bodyPr/>
        <a:lstStyle/>
        <a:p>
          <a:endParaRPr lang="en-US"/>
        </a:p>
      </dgm:t>
    </dgm:pt>
    <dgm:pt modelId="{1064A7EE-3C0D-428D-A2E1-3A65EC4D9681}" type="sibTrans" cxnId="{693CD64E-553A-44EF-AB05-E24E2EC8E638}">
      <dgm:prSet/>
      <dgm:spPr/>
      <dgm:t>
        <a:bodyPr/>
        <a:lstStyle/>
        <a:p>
          <a:endParaRPr lang="en-US"/>
        </a:p>
      </dgm:t>
    </dgm:pt>
    <dgm:pt modelId="{85B3AB1E-0197-4787-813F-2FE44A90CFD0}">
      <dgm:prSet/>
      <dgm:spPr/>
      <dgm:t>
        <a:bodyPr/>
        <a:lstStyle/>
        <a:p>
          <a:r>
            <a:rPr lang="en-US" dirty="0"/>
            <a:t>Except it makes no attempt to change infrastructure</a:t>
          </a:r>
        </a:p>
      </dgm:t>
    </dgm:pt>
    <dgm:pt modelId="{E545AFF5-331D-44AF-A3B1-260732367D54}" type="parTrans" cxnId="{32DA3962-8087-4957-9657-1AE5CCFAF091}">
      <dgm:prSet/>
      <dgm:spPr/>
      <dgm:t>
        <a:bodyPr/>
        <a:lstStyle/>
        <a:p>
          <a:endParaRPr lang="en-US"/>
        </a:p>
      </dgm:t>
    </dgm:pt>
    <dgm:pt modelId="{B0302749-6E64-45BC-A5BE-279C58F831B1}" type="sibTrans" cxnId="{32DA3962-8087-4957-9657-1AE5CCFAF091}">
      <dgm:prSet/>
      <dgm:spPr/>
      <dgm:t>
        <a:bodyPr/>
        <a:lstStyle/>
        <a:p>
          <a:endParaRPr lang="en-US"/>
        </a:p>
      </dgm:t>
    </dgm:pt>
    <dgm:pt modelId="{6ACA2394-A033-4CFC-8E7D-A7DEAD9826A6}">
      <dgm:prSet/>
      <dgm:spPr/>
      <dgm:t>
        <a:bodyPr/>
        <a:lstStyle/>
        <a:p>
          <a:r>
            <a:rPr lang="en-US"/>
            <a:t>Use the “-out” parameter, to save the plan to a file</a:t>
          </a:r>
        </a:p>
      </dgm:t>
    </dgm:pt>
    <dgm:pt modelId="{EE9C181B-F6BA-4BD6-A6B3-BB612FEF54DB}" type="parTrans" cxnId="{FD7670CB-C02C-42AD-B10E-0233E8C59126}">
      <dgm:prSet/>
      <dgm:spPr/>
      <dgm:t>
        <a:bodyPr/>
        <a:lstStyle/>
        <a:p>
          <a:endParaRPr lang="en-US"/>
        </a:p>
      </dgm:t>
    </dgm:pt>
    <dgm:pt modelId="{CBDB43FC-A71E-438B-A924-167A36406E69}" type="sibTrans" cxnId="{FD7670CB-C02C-42AD-B10E-0233E8C59126}">
      <dgm:prSet/>
      <dgm:spPr/>
      <dgm:t>
        <a:bodyPr/>
        <a:lstStyle/>
        <a:p>
          <a:endParaRPr lang="en-US"/>
        </a:p>
      </dgm:t>
    </dgm:pt>
    <dgm:pt modelId="{8A0F4CA0-1D7E-9244-9956-ECC22E37FB35}" type="pres">
      <dgm:prSet presAssocID="{280BCCDE-83ED-42BF-894E-A3DAD7C1E70A}" presName="linear" presStyleCnt="0">
        <dgm:presLayoutVars>
          <dgm:animLvl val="lvl"/>
          <dgm:resizeHandles val="exact"/>
        </dgm:presLayoutVars>
      </dgm:prSet>
      <dgm:spPr/>
    </dgm:pt>
    <dgm:pt modelId="{CCB29AA9-EFAB-8F45-8AE0-2F91DF3EA4A8}" type="pres">
      <dgm:prSet presAssocID="{666BD6CA-A4A7-4A60-BA96-3821E01C20D5}" presName="parentText" presStyleLbl="node1" presStyleIdx="0" presStyleCnt="4">
        <dgm:presLayoutVars>
          <dgm:chMax val="0"/>
          <dgm:bulletEnabled val="1"/>
        </dgm:presLayoutVars>
      </dgm:prSet>
      <dgm:spPr/>
    </dgm:pt>
    <dgm:pt modelId="{05584BA5-B8D9-A04F-B3A0-9B7C79E3B0CD}" type="pres">
      <dgm:prSet presAssocID="{0886486C-7CD3-4957-A72D-5E1DB8AA9A7F}" presName="spacer" presStyleCnt="0"/>
      <dgm:spPr/>
    </dgm:pt>
    <dgm:pt modelId="{1EC913A1-890B-FE4D-B318-F62400E89A89}" type="pres">
      <dgm:prSet presAssocID="{3D7615E8-5CD1-42F8-88B7-2693DDA64F96}" presName="parentText" presStyleLbl="node1" presStyleIdx="1" presStyleCnt="4">
        <dgm:presLayoutVars>
          <dgm:chMax val="0"/>
          <dgm:bulletEnabled val="1"/>
        </dgm:presLayoutVars>
      </dgm:prSet>
      <dgm:spPr/>
    </dgm:pt>
    <dgm:pt modelId="{7C3DB8C1-4370-7F47-824E-60C562C797CA}" type="pres">
      <dgm:prSet presAssocID="{1064A7EE-3C0D-428D-A2E1-3A65EC4D9681}" presName="spacer" presStyleCnt="0"/>
      <dgm:spPr/>
    </dgm:pt>
    <dgm:pt modelId="{CFEB878F-D17F-8343-A1E7-D4D2648681C1}" type="pres">
      <dgm:prSet presAssocID="{85B3AB1E-0197-4787-813F-2FE44A90CFD0}" presName="parentText" presStyleLbl="node1" presStyleIdx="2" presStyleCnt="4">
        <dgm:presLayoutVars>
          <dgm:chMax val="0"/>
          <dgm:bulletEnabled val="1"/>
        </dgm:presLayoutVars>
      </dgm:prSet>
      <dgm:spPr/>
    </dgm:pt>
    <dgm:pt modelId="{0E190BCD-565E-0844-A790-0DF2A884AB99}" type="pres">
      <dgm:prSet presAssocID="{B0302749-6E64-45BC-A5BE-279C58F831B1}" presName="spacer" presStyleCnt="0"/>
      <dgm:spPr/>
    </dgm:pt>
    <dgm:pt modelId="{7B5B3226-485F-234F-ACB0-197CAE498C09}" type="pres">
      <dgm:prSet presAssocID="{6ACA2394-A033-4CFC-8E7D-A7DEAD9826A6}" presName="parentText" presStyleLbl="node1" presStyleIdx="3" presStyleCnt="4">
        <dgm:presLayoutVars>
          <dgm:chMax val="0"/>
          <dgm:bulletEnabled val="1"/>
        </dgm:presLayoutVars>
      </dgm:prSet>
      <dgm:spPr/>
    </dgm:pt>
  </dgm:ptLst>
  <dgm:cxnLst>
    <dgm:cxn modelId="{068F8110-B76B-A24A-A0B2-7D53286194E0}" type="presOf" srcId="{85B3AB1E-0197-4787-813F-2FE44A90CFD0}" destId="{CFEB878F-D17F-8343-A1E7-D4D2648681C1}" srcOrd="0" destOrd="0" presId="urn:microsoft.com/office/officeart/2005/8/layout/vList2"/>
    <dgm:cxn modelId="{D8184729-5E4D-4E08-A58F-A1A3BAAE8E5C}" srcId="{280BCCDE-83ED-42BF-894E-A3DAD7C1E70A}" destId="{666BD6CA-A4A7-4A60-BA96-3821E01C20D5}" srcOrd="0" destOrd="0" parTransId="{4632E3BB-C262-4918-8CFC-D68A5A7D6A25}" sibTransId="{0886486C-7CD3-4957-A72D-5E1DB8AA9A7F}"/>
    <dgm:cxn modelId="{32DA3962-8087-4957-9657-1AE5CCFAF091}" srcId="{280BCCDE-83ED-42BF-894E-A3DAD7C1E70A}" destId="{85B3AB1E-0197-4787-813F-2FE44A90CFD0}" srcOrd="2" destOrd="0" parTransId="{E545AFF5-331D-44AF-A3B1-260732367D54}" sibTransId="{B0302749-6E64-45BC-A5BE-279C58F831B1}"/>
    <dgm:cxn modelId="{6BB6E14A-9BF8-ED47-AD5A-E2235247B96B}" type="presOf" srcId="{280BCCDE-83ED-42BF-894E-A3DAD7C1E70A}" destId="{8A0F4CA0-1D7E-9244-9956-ECC22E37FB35}" srcOrd="0" destOrd="0" presId="urn:microsoft.com/office/officeart/2005/8/layout/vList2"/>
    <dgm:cxn modelId="{1C01AB6E-F55F-464C-A49C-03CC322BB4E0}" type="presOf" srcId="{6ACA2394-A033-4CFC-8E7D-A7DEAD9826A6}" destId="{7B5B3226-485F-234F-ACB0-197CAE498C09}" srcOrd="0" destOrd="0" presId="urn:microsoft.com/office/officeart/2005/8/layout/vList2"/>
    <dgm:cxn modelId="{693CD64E-553A-44EF-AB05-E24E2EC8E638}" srcId="{280BCCDE-83ED-42BF-894E-A3DAD7C1E70A}" destId="{3D7615E8-5CD1-42F8-88B7-2693DDA64F96}" srcOrd="1" destOrd="0" parTransId="{BE8D7A6F-014F-4A54-BAD9-22C0C14263FC}" sibTransId="{1064A7EE-3C0D-428D-A2E1-3A65EC4D9681}"/>
    <dgm:cxn modelId="{61F0D481-3FB3-F24D-B741-1A220825337C}" type="presOf" srcId="{3D7615E8-5CD1-42F8-88B7-2693DDA64F96}" destId="{1EC913A1-890B-FE4D-B318-F62400E89A89}" srcOrd="0" destOrd="0" presId="urn:microsoft.com/office/officeart/2005/8/layout/vList2"/>
    <dgm:cxn modelId="{A1178898-B387-0C4E-813A-62BE1D127E19}" type="presOf" srcId="{666BD6CA-A4A7-4A60-BA96-3821E01C20D5}" destId="{CCB29AA9-EFAB-8F45-8AE0-2F91DF3EA4A8}" srcOrd="0" destOrd="0" presId="urn:microsoft.com/office/officeart/2005/8/layout/vList2"/>
    <dgm:cxn modelId="{FD7670CB-C02C-42AD-B10E-0233E8C59126}" srcId="{280BCCDE-83ED-42BF-894E-A3DAD7C1E70A}" destId="{6ACA2394-A033-4CFC-8E7D-A7DEAD9826A6}" srcOrd="3" destOrd="0" parTransId="{EE9C181B-F6BA-4BD6-A6B3-BB612FEF54DB}" sibTransId="{CBDB43FC-A71E-438B-A924-167A36406E69}"/>
    <dgm:cxn modelId="{A52CAF45-0C74-BC46-B279-3013B36B4A74}" type="presParOf" srcId="{8A0F4CA0-1D7E-9244-9956-ECC22E37FB35}" destId="{CCB29AA9-EFAB-8F45-8AE0-2F91DF3EA4A8}" srcOrd="0" destOrd="0" presId="urn:microsoft.com/office/officeart/2005/8/layout/vList2"/>
    <dgm:cxn modelId="{BB4D8147-3337-334B-AD81-1B7F76923F67}" type="presParOf" srcId="{8A0F4CA0-1D7E-9244-9956-ECC22E37FB35}" destId="{05584BA5-B8D9-A04F-B3A0-9B7C79E3B0CD}" srcOrd="1" destOrd="0" presId="urn:microsoft.com/office/officeart/2005/8/layout/vList2"/>
    <dgm:cxn modelId="{D783ABEA-2B45-9C46-9EA9-A630B16BDA90}" type="presParOf" srcId="{8A0F4CA0-1D7E-9244-9956-ECC22E37FB35}" destId="{1EC913A1-890B-FE4D-B318-F62400E89A89}" srcOrd="2" destOrd="0" presId="urn:microsoft.com/office/officeart/2005/8/layout/vList2"/>
    <dgm:cxn modelId="{BB20AA62-BB70-9F49-A21A-4B90DDD59F7F}" type="presParOf" srcId="{8A0F4CA0-1D7E-9244-9956-ECC22E37FB35}" destId="{7C3DB8C1-4370-7F47-824E-60C562C797CA}" srcOrd="3" destOrd="0" presId="urn:microsoft.com/office/officeart/2005/8/layout/vList2"/>
    <dgm:cxn modelId="{997E70CF-322B-994C-B57E-57C1753D7184}" type="presParOf" srcId="{8A0F4CA0-1D7E-9244-9956-ECC22E37FB35}" destId="{CFEB878F-D17F-8343-A1E7-D4D2648681C1}" srcOrd="4" destOrd="0" presId="urn:microsoft.com/office/officeart/2005/8/layout/vList2"/>
    <dgm:cxn modelId="{DA3237B6-1F42-4744-BBDD-87C1EEE5EE11}" type="presParOf" srcId="{8A0F4CA0-1D7E-9244-9956-ECC22E37FB35}" destId="{0E190BCD-565E-0844-A790-0DF2A884AB99}" srcOrd="5" destOrd="0" presId="urn:microsoft.com/office/officeart/2005/8/layout/vList2"/>
    <dgm:cxn modelId="{3B581E80-4719-8A44-9D1C-AC6B5843BD50}" type="presParOf" srcId="{8A0F4CA0-1D7E-9244-9956-ECC22E37FB35}" destId="{7B5B3226-485F-234F-ACB0-197CAE498C0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5552D5-6CA1-8540-9199-34ED2D8BD3F5}"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118E8A0-DCD2-6E47-B27E-0B2C50C1E036}">
      <dgm:prSet phldrT="[Text]" custT="1"/>
      <dgm:spPr/>
      <dgm:t>
        <a:bodyPr/>
        <a:lstStyle/>
        <a:p>
          <a:r>
            <a:rPr lang="en-US" sz="2000" b="1" kern="1200" dirty="0">
              <a:solidFill>
                <a:srgbClr val="25A5AB"/>
              </a:solidFill>
              <a:latin typeface="Calibri"/>
              <a:ea typeface="+mn-ea"/>
              <a:cs typeface="Segoe UI" pitchFamily="34" charset="0"/>
            </a:rPr>
            <a:t>Plan</a:t>
          </a:r>
          <a:endParaRPr lang="en-US" sz="2900" b="1" kern="1200" dirty="0">
            <a:solidFill>
              <a:srgbClr val="25A5AB"/>
            </a:solidFill>
            <a:latin typeface="Calibri"/>
            <a:ea typeface="+mn-ea"/>
            <a:cs typeface="Segoe UI" pitchFamily="34" charset="0"/>
          </a:endParaRPr>
        </a:p>
      </dgm:t>
    </dgm:pt>
    <dgm:pt modelId="{891E19EA-7178-7044-A3A9-925962C126DD}" type="parTrans" cxnId="{63A8E896-A090-C046-8168-D889D30593F9}">
      <dgm:prSet/>
      <dgm:spPr/>
      <dgm:t>
        <a:bodyPr/>
        <a:lstStyle/>
        <a:p>
          <a:endParaRPr lang="en-US"/>
        </a:p>
      </dgm:t>
    </dgm:pt>
    <dgm:pt modelId="{CC8324B3-4CB0-274B-AD48-6484D32D3063}" type="sibTrans" cxnId="{63A8E896-A090-C046-8168-D889D30593F9}">
      <dgm:prSet/>
      <dgm:spPr/>
      <dgm:t>
        <a:bodyPr/>
        <a:lstStyle/>
        <a:p>
          <a:endParaRPr lang="en-US"/>
        </a:p>
      </dgm:t>
    </dgm:pt>
    <dgm:pt modelId="{1485A5FF-D5DE-D345-9D40-F5603DCC87BB}">
      <dgm:prSet phldrT="[Text]" custT="1"/>
      <dgm:spPr/>
      <dgm:t>
        <a:bodyPr/>
        <a:lstStyle/>
        <a:p>
          <a:r>
            <a:rPr lang="en-US" sz="2000" b="1" kern="1200" dirty="0">
              <a:solidFill>
                <a:srgbClr val="FF0000"/>
              </a:solidFill>
              <a:latin typeface="Calibri"/>
              <a:ea typeface="+mn-ea"/>
              <a:cs typeface="Segoe UI" pitchFamily="34" charset="0"/>
            </a:rPr>
            <a:t>Review</a:t>
          </a:r>
          <a:endParaRPr lang="en-US" sz="2900" b="1" kern="1200" dirty="0">
            <a:solidFill>
              <a:srgbClr val="FF0000"/>
            </a:solidFill>
            <a:latin typeface="Calibri"/>
            <a:ea typeface="+mn-ea"/>
            <a:cs typeface="Segoe UI" pitchFamily="34" charset="0"/>
          </a:endParaRPr>
        </a:p>
      </dgm:t>
    </dgm:pt>
    <dgm:pt modelId="{2B9E5188-922A-7F44-BA0C-BEBE2784D543}" type="parTrans" cxnId="{7D54527A-E697-DC41-9A54-97CDA07E3685}">
      <dgm:prSet/>
      <dgm:spPr/>
      <dgm:t>
        <a:bodyPr/>
        <a:lstStyle/>
        <a:p>
          <a:endParaRPr lang="en-US"/>
        </a:p>
      </dgm:t>
    </dgm:pt>
    <dgm:pt modelId="{DB4E4A89-231C-D844-AFD4-97C1DEFFBE00}" type="sibTrans" cxnId="{7D54527A-E697-DC41-9A54-97CDA07E3685}">
      <dgm:prSet/>
      <dgm:spPr/>
      <dgm:t>
        <a:bodyPr/>
        <a:lstStyle/>
        <a:p>
          <a:endParaRPr lang="en-US"/>
        </a:p>
      </dgm:t>
    </dgm:pt>
    <dgm:pt modelId="{DA608A6A-0783-DA41-94D5-FAE61FD05EFB}">
      <dgm:prSet phldrT="[Text]" custT="1"/>
      <dgm:spPr/>
      <dgm:t>
        <a:bodyPr/>
        <a:lstStyle/>
        <a:p>
          <a:r>
            <a:rPr lang="en-US" sz="1800" b="1" kern="1200" dirty="0">
              <a:solidFill>
                <a:srgbClr val="25A5AB"/>
              </a:solidFill>
              <a:latin typeface="Calibri"/>
              <a:ea typeface="+mn-ea"/>
              <a:cs typeface="Segoe UI" pitchFamily="34" charset="0"/>
            </a:rPr>
            <a:t>Apply</a:t>
          </a:r>
          <a:endParaRPr lang="en-US" sz="2900" b="1" kern="1200" dirty="0">
            <a:solidFill>
              <a:srgbClr val="25A5AB"/>
            </a:solidFill>
            <a:latin typeface="Calibri"/>
            <a:ea typeface="+mn-ea"/>
            <a:cs typeface="Segoe UI" pitchFamily="34" charset="0"/>
          </a:endParaRPr>
        </a:p>
      </dgm:t>
    </dgm:pt>
    <dgm:pt modelId="{3291003F-713A-F944-8FCE-7C32DEC64FD8}" type="parTrans" cxnId="{C8A2326D-68D9-3442-9B4E-4E8D240156CB}">
      <dgm:prSet/>
      <dgm:spPr/>
      <dgm:t>
        <a:bodyPr/>
        <a:lstStyle/>
        <a:p>
          <a:endParaRPr lang="en-US"/>
        </a:p>
      </dgm:t>
    </dgm:pt>
    <dgm:pt modelId="{C9F7C660-BAB3-E844-993E-AB75A332B1B3}" type="sibTrans" cxnId="{C8A2326D-68D9-3442-9B4E-4E8D240156CB}">
      <dgm:prSet/>
      <dgm:spPr/>
      <dgm:t>
        <a:bodyPr/>
        <a:lstStyle/>
        <a:p>
          <a:endParaRPr lang="en-US"/>
        </a:p>
      </dgm:t>
    </dgm:pt>
    <dgm:pt modelId="{5E38A12D-69C4-784F-BE52-F6C640F75338}">
      <dgm:prSet phldrT="[Text]" custT="1"/>
      <dgm:spPr/>
      <dgm:t>
        <a:bodyPr/>
        <a:lstStyle/>
        <a:p>
          <a:r>
            <a:rPr lang="en-US" sz="2000" b="1" dirty="0">
              <a:solidFill>
                <a:schemeClr val="accent1"/>
              </a:solidFill>
              <a:latin typeface="Calibri"/>
              <a:ea typeface="+mj-ea"/>
              <a:cs typeface="Segoe UI" pitchFamily="34" charset="0"/>
            </a:rPr>
            <a:t>Code</a:t>
          </a:r>
          <a:endParaRPr lang="en-US" sz="2900" b="1" dirty="0">
            <a:solidFill>
              <a:schemeClr val="accent1"/>
            </a:solidFill>
            <a:latin typeface="Calibri"/>
            <a:ea typeface="+mj-ea"/>
            <a:cs typeface="Segoe UI" pitchFamily="34" charset="0"/>
          </a:endParaRPr>
        </a:p>
      </dgm:t>
    </dgm:pt>
    <dgm:pt modelId="{C8804A05-F386-574C-9A22-3BF5BC987E56}" type="parTrans" cxnId="{2B246DA3-CCA8-7C4C-AB85-044454C61393}">
      <dgm:prSet/>
      <dgm:spPr/>
      <dgm:t>
        <a:bodyPr/>
        <a:lstStyle/>
        <a:p>
          <a:endParaRPr lang="en-US"/>
        </a:p>
      </dgm:t>
    </dgm:pt>
    <dgm:pt modelId="{EA61A8F8-AD89-684A-A88A-18D0EA9E328B}" type="sibTrans" cxnId="{2B246DA3-CCA8-7C4C-AB85-044454C61393}">
      <dgm:prSet/>
      <dgm:spPr/>
      <dgm:t>
        <a:bodyPr/>
        <a:lstStyle/>
        <a:p>
          <a:endParaRPr lang="en-US"/>
        </a:p>
      </dgm:t>
    </dgm:pt>
    <dgm:pt modelId="{4A36F133-6AE2-BB4E-B1B0-6F167A03F2C9}">
      <dgm:prSet phldrT="[Text]" custT="1"/>
      <dgm:spPr/>
      <dgm:t>
        <a:bodyPr/>
        <a:lstStyle/>
        <a:p>
          <a:r>
            <a:rPr lang="en-US" sz="1800" b="1" kern="1200" dirty="0">
              <a:solidFill>
                <a:srgbClr val="25A5AB"/>
              </a:solidFill>
              <a:latin typeface="Calibri"/>
              <a:ea typeface="+mn-ea"/>
              <a:cs typeface="Segoe UI" pitchFamily="34" charset="0"/>
            </a:rPr>
            <a:t>Approve</a:t>
          </a:r>
          <a:endParaRPr lang="en-US" sz="2900" b="1" kern="1200" dirty="0">
            <a:solidFill>
              <a:srgbClr val="25A5AB"/>
            </a:solidFill>
            <a:latin typeface="Calibri"/>
            <a:ea typeface="+mn-ea"/>
            <a:cs typeface="Segoe UI" pitchFamily="34" charset="0"/>
          </a:endParaRPr>
        </a:p>
      </dgm:t>
    </dgm:pt>
    <dgm:pt modelId="{2857CB10-198F-0744-9A09-6B3A62E23DDB}" type="parTrans" cxnId="{609E5A14-9249-A144-A59E-E18C1DBD8543}">
      <dgm:prSet/>
      <dgm:spPr/>
      <dgm:t>
        <a:bodyPr/>
        <a:lstStyle/>
        <a:p>
          <a:endParaRPr lang="en-US"/>
        </a:p>
      </dgm:t>
    </dgm:pt>
    <dgm:pt modelId="{B964917D-A341-9C4F-9F81-870770D9381A}" type="sibTrans" cxnId="{609E5A14-9249-A144-A59E-E18C1DBD8543}">
      <dgm:prSet/>
      <dgm:spPr/>
      <dgm:t>
        <a:bodyPr/>
        <a:lstStyle/>
        <a:p>
          <a:endParaRPr lang="en-US"/>
        </a:p>
      </dgm:t>
    </dgm:pt>
    <dgm:pt modelId="{D4E104F5-6B45-BC4A-B22C-39E3A7877D23}" type="pres">
      <dgm:prSet presAssocID="{4E5552D5-6CA1-8540-9199-34ED2D8BD3F5}" presName="cycle" presStyleCnt="0">
        <dgm:presLayoutVars>
          <dgm:dir/>
          <dgm:resizeHandles val="exact"/>
        </dgm:presLayoutVars>
      </dgm:prSet>
      <dgm:spPr/>
    </dgm:pt>
    <dgm:pt modelId="{7D0CAA9F-655A-0D45-BE6C-BFAC0F6A09CC}" type="pres">
      <dgm:prSet presAssocID="{9118E8A0-DCD2-6E47-B27E-0B2C50C1E036}" presName="dummy" presStyleCnt="0"/>
      <dgm:spPr/>
    </dgm:pt>
    <dgm:pt modelId="{3C38D767-FEB2-4547-987D-84CD58AD3EFC}" type="pres">
      <dgm:prSet presAssocID="{9118E8A0-DCD2-6E47-B27E-0B2C50C1E036}" presName="node" presStyleLbl="revTx" presStyleIdx="0" presStyleCnt="5">
        <dgm:presLayoutVars>
          <dgm:bulletEnabled val="1"/>
        </dgm:presLayoutVars>
      </dgm:prSet>
      <dgm:spPr/>
    </dgm:pt>
    <dgm:pt modelId="{ACD5383D-4A82-3045-944F-027861085EB6}" type="pres">
      <dgm:prSet presAssocID="{CC8324B3-4CB0-274B-AD48-6484D32D3063}" presName="sibTrans" presStyleLbl="node1" presStyleIdx="0" presStyleCnt="5"/>
      <dgm:spPr/>
    </dgm:pt>
    <dgm:pt modelId="{70071127-0D8F-C247-8214-905842EE66D1}" type="pres">
      <dgm:prSet presAssocID="{1485A5FF-D5DE-D345-9D40-F5603DCC87BB}" presName="dummy" presStyleCnt="0"/>
      <dgm:spPr/>
    </dgm:pt>
    <dgm:pt modelId="{657FF66D-3B53-9744-A682-AB80C3A3B142}" type="pres">
      <dgm:prSet presAssocID="{1485A5FF-D5DE-D345-9D40-F5603DCC87BB}" presName="node" presStyleLbl="revTx" presStyleIdx="1" presStyleCnt="5">
        <dgm:presLayoutVars>
          <dgm:bulletEnabled val="1"/>
        </dgm:presLayoutVars>
      </dgm:prSet>
      <dgm:spPr/>
    </dgm:pt>
    <dgm:pt modelId="{3EBD8708-0D67-BE4D-9E03-D2B87552DF15}" type="pres">
      <dgm:prSet presAssocID="{DB4E4A89-231C-D844-AFD4-97C1DEFFBE00}" presName="sibTrans" presStyleLbl="node1" presStyleIdx="1" presStyleCnt="5"/>
      <dgm:spPr/>
    </dgm:pt>
    <dgm:pt modelId="{46ED6E76-BF81-DE42-816B-0EB9B2C13100}" type="pres">
      <dgm:prSet presAssocID="{4A36F133-6AE2-BB4E-B1B0-6F167A03F2C9}" presName="dummy" presStyleCnt="0"/>
      <dgm:spPr/>
    </dgm:pt>
    <dgm:pt modelId="{FBF37B49-EB31-354B-9C84-FC730E2B185F}" type="pres">
      <dgm:prSet presAssocID="{4A36F133-6AE2-BB4E-B1B0-6F167A03F2C9}" presName="node" presStyleLbl="revTx" presStyleIdx="2" presStyleCnt="5">
        <dgm:presLayoutVars>
          <dgm:bulletEnabled val="1"/>
        </dgm:presLayoutVars>
      </dgm:prSet>
      <dgm:spPr/>
    </dgm:pt>
    <dgm:pt modelId="{2D728425-6509-F14D-93F7-919DC735FEAB}" type="pres">
      <dgm:prSet presAssocID="{B964917D-A341-9C4F-9F81-870770D9381A}" presName="sibTrans" presStyleLbl="node1" presStyleIdx="2" presStyleCnt="5"/>
      <dgm:spPr/>
    </dgm:pt>
    <dgm:pt modelId="{EBB89F57-D578-374B-B9A3-D37A100A35A9}" type="pres">
      <dgm:prSet presAssocID="{DA608A6A-0783-DA41-94D5-FAE61FD05EFB}" presName="dummy" presStyleCnt="0"/>
      <dgm:spPr/>
    </dgm:pt>
    <dgm:pt modelId="{70961B5A-95F8-EE4D-BE23-0796F0CE3A09}" type="pres">
      <dgm:prSet presAssocID="{DA608A6A-0783-DA41-94D5-FAE61FD05EFB}" presName="node" presStyleLbl="revTx" presStyleIdx="3" presStyleCnt="5">
        <dgm:presLayoutVars>
          <dgm:bulletEnabled val="1"/>
        </dgm:presLayoutVars>
      </dgm:prSet>
      <dgm:spPr/>
    </dgm:pt>
    <dgm:pt modelId="{78B247BC-3915-E541-9EA5-4D91FA9FF46B}" type="pres">
      <dgm:prSet presAssocID="{C9F7C660-BAB3-E844-993E-AB75A332B1B3}" presName="sibTrans" presStyleLbl="node1" presStyleIdx="3" presStyleCnt="5"/>
      <dgm:spPr/>
    </dgm:pt>
    <dgm:pt modelId="{79A09A6E-1DD1-394D-8D35-66881B40DDF1}" type="pres">
      <dgm:prSet presAssocID="{5E38A12D-69C4-784F-BE52-F6C640F75338}" presName="dummy" presStyleCnt="0"/>
      <dgm:spPr/>
    </dgm:pt>
    <dgm:pt modelId="{EED7EAA0-F974-8647-9AA2-5C44507C8107}" type="pres">
      <dgm:prSet presAssocID="{5E38A12D-69C4-784F-BE52-F6C640F75338}" presName="node" presStyleLbl="revTx" presStyleIdx="4" presStyleCnt="5">
        <dgm:presLayoutVars>
          <dgm:bulletEnabled val="1"/>
        </dgm:presLayoutVars>
      </dgm:prSet>
      <dgm:spPr/>
    </dgm:pt>
    <dgm:pt modelId="{9D63822C-86C9-3440-988F-A9A80333A569}" type="pres">
      <dgm:prSet presAssocID="{EA61A8F8-AD89-684A-A88A-18D0EA9E328B}" presName="sibTrans" presStyleLbl="node1" presStyleIdx="4" presStyleCnt="5"/>
      <dgm:spPr/>
    </dgm:pt>
  </dgm:ptLst>
  <dgm:cxnLst>
    <dgm:cxn modelId="{2223D707-37B8-1B41-9496-172A62A4AF71}" type="presOf" srcId="{C9F7C660-BAB3-E844-993E-AB75A332B1B3}" destId="{78B247BC-3915-E541-9EA5-4D91FA9FF46B}" srcOrd="0" destOrd="0" presId="urn:microsoft.com/office/officeart/2005/8/layout/cycle1"/>
    <dgm:cxn modelId="{609E5A14-9249-A144-A59E-E18C1DBD8543}" srcId="{4E5552D5-6CA1-8540-9199-34ED2D8BD3F5}" destId="{4A36F133-6AE2-BB4E-B1B0-6F167A03F2C9}" srcOrd="2" destOrd="0" parTransId="{2857CB10-198F-0744-9A09-6B3A62E23DDB}" sibTransId="{B964917D-A341-9C4F-9F81-870770D9381A}"/>
    <dgm:cxn modelId="{6B86BC25-238F-774D-88ED-8E622F987E53}" type="presOf" srcId="{DA608A6A-0783-DA41-94D5-FAE61FD05EFB}" destId="{70961B5A-95F8-EE4D-BE23-0796F0CE3A09}" srcOrd="0" destOrd="0" presId="urn:microsoft.com/office/officeart/2005/8/layout/cycle1"/>
    <dgm:cxn modelId="{4736236C-28F7-E74E-A93D-41D748D89814}" type="presOf" srcId="{9118E8A0-DCD2-6E47-B27E-0B2C50C1E036}" destId="{3C38D767-FEB2-4547-987D-84CD58AD3EFC}" srcOrd="0" destOrd="0" presId="urn:microsoft.com/office/officeart/2005/8/layout/cycle1"/>
    <dgm:cxn modelId="{C8A2326D-68D9-3442-9B4E-4E8D240156CB}" srcId="{4E5552D5-6CA1-8540-9199-34ED2D8BD3F5}" destId="{DA608A6A-0783-DA41-94D5-FAE61FD05EFB}" srcOrd="3" destOrd="0" parTransId="{3291003F-713A-F944-8FCE-7C32DEC64FD8}" sibTransId="{C9F7C660-BAB3-E844-993E-AB75A332B1B3}"/>
    <dgm:cxn modelId="{49A56D55-4220-4A43-995D-F336E523F3D9}" type="presOf" srcId="{4E5552D5-6CA1-8540-9199-34ED2D8BD3F5}" destId="{D4E104F5-6B45-BC4A-B22C-39E3A7877D23}" srcOrd="0" destOrd="0" presId="urn:microsoft.com/office/officeart/2005/8/layout/cycle1"/>
    <dgm:cxn modelId="{6A0B1977-2C0A-FA4E-B45C-00203AF39762}" type="presOf" srcId="{5E38A12D-69C4-784F-BE52-F6C640F75338}" destId="{EED7EAA0-F974-8647-9AA2-5C44507C8107}" srcOrd="0" destOrd="0" presId="urn:microsoft.com/office/officeart/2005/8/layout/cycle1"/>
    <dgm:cxn modelId="{7D54527A-E697-DC41-9A54-97CDA07E3685}" srcId="{4E5552D5-6CA1-8540-9199-34ED2D8BD3F5}" destId="{1485A5FF-D5DE-D345-9D40-F5603DCC87BB}" srcOrd="1" destOrd="0" parTransId="{2B9E5188-922A-7F44-BA0C-BEBE2784D543}" sibTransId="{DB4E4A89-231C-D844-AFD4-97C1DEFFBE00}"/>
    <dgm:cxn modelId="{95384D8D-852A-4647-8AA1-52DB84D4E10B}" type="presOf" srcId="{1485A5FF-D5DE-D345-9D40-F5603DCC87BB}" destId="{657FF66D-3B53-9744-A682-AB80C3A3B142}" srcOrd="0" destOrd="0" presId="urn:microsoft.com/office/officeart/2005/8/layout/cycle1"/>
    <dgm:cxn modelId="{63A8E896-A090-C046-8168-D889D30593F9}" srcId="{4E5552D5-6CA1-8540-9199-34ED2D8BD3F5}" destId="{9118E8A0-DCD2-6E47-B27E-0B2C50C1E036}" srcOrd="0" destOrd="0" parTransId="{891E19EA-7178-7044-A3A9-925962C126DD}" sibTransId="{CC8324B3-4CB0-274B-AD48-6484D32D3063}"/>
    <dgm:cxn modelId="{66A23AA2-CD85-A641-9134-25F47EF016FD}" type="presOf" srcId="{EA61A8F8-AD89-684A-A88A-18D0EA9E328B}" destId="{9D63822C-86C9-3440-988F-A9A80333A569}" srcOrd="0" destOrd="0" presId="urn:microsoft.com/office/officeart/2005/8/layout/cycle1"/>
    <dgm:cxn modelId="{2B246DA3-CCA8-7C4C-AB85-044454C61393}" srcId="{4E5552D5-6CA1-8540-9199-34ED2D8BD3F5}" destId="{5E38A12D-69C4-784F-BE52-F6C640F75338}" srcOrd="4" destOrd="0" parTransId="{C8804A05-F386-574C-9A22-3BF5BC987E56}" sibTransId="{EA61A8F8-AD89-684A-A88A-18D0EA9E328B}"/>
    <dgm:cxn modelId="{4BE6F2A4-72E6-2B41-B8AE-BFCA255086EE}" type="presOf" srcId="{B964917D-A341-9C4F-9F81-870770D9381A}" destId="{2D728425-6509-F14D-93F7-919DC735FEAB}" srcOrd="0" destOrd="0" presId="urn:microsoft.com/office/officeart/2005/8/layout/cycle1"/>
    <dgm:cxn modelId="{03E8F5B2-6FE5-AA49-B244-570873FBAEF3}" type="presOf" srcId="{DB4E4A89-231C-D844-AFD4-97C1DEFFBE00}" destId="{3EBD8708-0D67-BE4D-9E03-D2B87552DF15}" srcOrd="0" destOrd="0" presId="urn:microsoft.com/office/officeart/2005/8/layout/cycle1"/>
    <dgm:cxn modelId="{09EE51BB-0E17-C14D-BEC4-FCFCC5CC4E00}" type="presOf" srcId="{4A36F133-6AE2-BB4E-B1B0-6F167A03F2C9}" destId="{FBF37B49-EB31-354B-9C84-FC730E2B185F}" srcOrd="0" destOrd="0" presId="urn:microsoft.com/office/officeart/2005/8/layout/cycle1"/>
    <dgm:cxn modelId="{A532F7E2-0B08-2640-A10C-8FC1E5387005}" type="presOf" srcId="{CC8324B3-4CB0-274B-AD48-6484D32D3063}" destId="{ACD5383D-4A82-3045-944F-027861085EB6}" srcOrd="0" destOrd="0" presId="urn:microsoft.com/office/officeart/2005/8/layout/cycle1"/>
    <dgm:cxn modelId="{7BC894E3-6985-1842-9ECD-90111A29D45D}" type="presParOf" srcId="{D4E104F5-6B45-BC4A-B22C-39E3A7877D23}" destId="{7D0CAA9F-655A-0D45-BE6C-BFAC0F6A09CC}" srcOrd="0" destOrd="0" presId="urn:microsoft.com/office/officeart/2005/8/layout/cycle1"/>
    <dgm:cxn modelId="{9FF3ED7C-DDC6-D947-95BE-16B19A864572}" type="presParOf" srcId="{D4E104F5-6B45-BC4A-B22C-39E3A7877D23}" destId="{3C38D767-FEB2-4547-987D-84CD58AD3EFC}" srcOrd="1" destOrd="0" presId="urn:microsoft.com/office/officeart/2005/8/layout/cycle1"/>
    <dgm:cxn modelId="{EF332DA1-974A-DB4E-A00B-8E98F24D19B8}" type="presParOf" srcId="{D4E104F5-6B45-BC4A-B22C-39E3A7877D23}" destId="{ACD5383D-4A82-3045-944F-027861085EB6}" srcOrd="2" destOrd="0" presId="urn:microsoft.com/office/officeart/2005/8/layout/cycle1"/>
    <dgm:cxn modelId="{60F9BEDE-139A-BD4E-BCDA-7B0808F237CE}" type="presParOf" srcId="{D4E104F5-6B45-BC4A-B22C-39E3A7877D23}" destId="{70071127-0D8F-C247-8214-905842EE66D1}" srcOrd="3" destOrd="0" presId="urn:microsoft.com/office/officeart/2005/8/layout/cycle1"/>
    <dgm:cxn modelId="{FA68F98A-C4B8-9648-9291-8D0543C9EC2F}" type="presParOf" srcId="{D4E104F5-6B45-BC4A-B22C-39E3A7877D23}" destId="{657FF66D-3B53-9744-A682-AB80C3A3B142}" srcOrd="4" destOrd="0" presId="urn:microsoft.com/office/officeart/2005/8/layout/cycle1"/>
    <dgm:cxn modelId="{9601A6E8-76A2-0D4C-8497-946297D8E31B}" type="presParOf" srcId="{D4E104F5-6B45-BC4A-B22C-39E3A7877D23}" destId="{3EBD8708-0D67-BE4D-9E03-D2B87552DF15}" srcOrd="5" destOrd="0" presId="urn:microsoft.com/office/officeart/2005/8/layout/cycle1"/>
    <dgm:cxn modelId="{30E2A446-BC4A-0C41-A618-ADD6AA3757ED}" type="presParOf" srcId="{D4E104F5-6B45-BC4A-B22C-39E3A7877D23}" destId="{46ED6E76-BF81-DE42-816B-0EB9B2C13100}" srcOrd="6" destOrd="0" presId="urn:microsoft.com/office/officeart/2005/8/layout/cycle1"/>
    <dgm:cxn modelId="{94A54E0E-D893-D141-94CC-CD86FB357963}" type="presParOf" srcId="{D4E104F5-6B45-BC4A-B22C-39E3A7877D23}" destId="{FBF37B49-EB31-354B-9C84-FC730E2B185F}" srcOrd="7" destOrd="0" presId="urn:microsoft.com/office/officeart/2005/8/layout/cycle1"/>
    <dgm:cxn modelId="{4409D7B9-8D27-EF47-887A-C487487A3F53}" type="presParOf" srcId="{D4E104F5-6B45-BC4A-B22C-39E3A7877D23}" destId="{2D728425-6509-F14D-93F7-919DC735FEAB}" srcOrd="8" destOrd="0" presId="urn:microsoft.com/office/officeart/2005/8/layout/cycle1"/>
    <dgm:cxn modelId="{2AF9BFB6-893C-7943-9DE1-95BD85F85A7F}" type="presParOf" srcId="{D4E104F5-6B45-BC4A-B22C-39E3A7877D23}" destId="{EBB89F57-D578-374B-B9A3-D37A100A35A9}" srcOrd="9" destOrd="0" presId="urn:microsoft.com/office/officeart/2005/8/layout/cycle1"/>
    <dgm:cxn modelId="{6FCBB2CD-16E9-0949-8229-0EA790A27227}" type="presParOf" srcId="{D4E104F5-6B45-BC4A-B22C-39E3A7877D23}" destId="{70961B5A-95F8-EE4D-BE23-0796F0CE3A09}" srcOrd="10" destOrd="0" presId="urn:microsoft.com/office/officeart/2005/8/layout/cycle1"/>
    <dgm:cxn modelId="{627A2F12-2E9A-CE44-8F0C-9E2785055400}" type="presParOf" srcId="{D4E104F5-6B45-BC4A-B22C-39E3A7877D23}" destId="{78B247BC-3915-E541-9EA5-4D91FA9FF46B}" srcOrd="11" destOrd="0" presId="urn:microsoft.com/office/officeart/2005/8/layout/cycle1"/>
    <dgm:cxn modelId="{B79E5B77-2B3B-2D47-9317-779425D9C7EA}" type="presParOf" srcId="{D4E104F5-6B45-BC4A-B22C-39E3A7877D23}" destId="{79A09A6E-1DD1-394D-8D35-66881B40DDF1}" srcOrd="12" destOrd="0" presId="urn:microsoft.com/office/officeart/2005/8/layout/cycle1"/>
    <dgm:cxn modelId="{A3FC323B-3E7F-8047-AE27-600D01E7344C}" type="presParOf" srcId="{D4E104F5-6B45-BC4A-B22C-39E3A7877D23}" destId="{EED7EAA0-F974-8647-9AA2-5C44507C8107}" srcOrd="13" destOrd="0" presId="urn:microsoft.com/office/officeart/2005/8/layout/cycle1"/>
    <dgm:cxn modelId="{AD0FB207-AFAB-CB49-AFAA-A64235A52A20}" type="presParOf" srcId="{D4E104F5-6B45-BC4A-B22C-39E3A7877D23}" destId="{9D63822C-86C9-3440-988F-A9A80333A56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942D92-D41A-4442-82B0-918CFDEB6A0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D286165-DF8C-4597-8214-D6F909345C0B}">
      <dgm:prSet/>
      <dgm:spPr/>
      <dgm:t>
        <a:bodyPr/>
        <a:lstStyle/>
        <a:p>
          <a:pPr>
            <a:lnSpc>
              <a:spcPct val="100000"/>
            </a:lnSpc>
          </a:pPr>
          <a:r>
            <a:rPr lang="en-US"/>
            <a:t>Code Reviews are important, but are up to interpretation</a:t>
          </a:r>
        </a:p>
      </dgm:t>
    </dgm:pt>
    <dgm:pt modelId="{41B0EC13-8C63-42AF-AC4C-AE81CD491BF6}" type="parTrans" cxnId="{EC32FB3B-003A-4361-AD5A-1A74A148EE4B}">
      <dgm:prSet/>
      <dgm:spPr/>
      <dgm:t>
        <a:bodyPr/>
        <a:lstStyle/>
        <a:p>
          <a:endParaRPr lang="en-US"/>
        </a:p>
      </dgm:t>
    </dgm:pt>
    <dgm:pt modelId="{ECEBC2AE-CEA8-47B9-8E42-E60726F9645C}" type="sibTrans" cxnId="{EC32FB3B-003A-4361-AD5A-1A74A148EE4B}">
      <dgm:prSet/>
      <dgm:spPr/>
      <dgm:t>
        <a:bodyPr/>
        <a:lstStyle/>
        <a:p>
          <a:pPr>
            <a:lnSpc>
              <a:spcPct val="100000"/>
            </a:lnSpc>
          </a:pPr>
          <a:endParaRPr lang="en-US"/>
        </a:p>
      </dgm:t>
    </dgm:pt>
    <dgm:pt modelId="{30CADAC3-8A59-4CE7-BF87-A9981414999B}">
      <dgm:prSet/>
      <dgm:spPr/>
      <dgm:t>
        <a:bodyPr/>
        <a:lstStyle/>
        <a:p>
          <a:pPr>
            <a:lnSpc>
              <a:spcPct val="100000"/>
            </a:lnSpc>
          </a:pPr>
          <a:r>
            <a:rPr lang="en-US"/>
            <a:t>The plan is the final word on what Terraform will try to do</a:t>
          </a:r>
        </a:p>
      </dgm:t>
    </dgm:pt>
    <dgm:pt modelId="{0B8E56EC-6CA4-4B4F-8F2F-2D6578894440}" type="parTrans" cxnId="{D2BFEB0A-162D-435D-A12B-25DDA02A1F28}">
      <dgm:prSet/>
      <dgm:spPr/>
      <dgm:t>
        <a:bodyPr/>
        <a:lstStyle/>
        <a:p>
          <a:endParaRPr lang="en-US"/>
        </a:p>
      </dgm:t>
    </dgm:pt>
    <dgm:pt modelId="{42B7F3B4-4149-4592-BDE2-05234EF5E8C5}" type="sibTrans" cxnId="{D2BFEB0A-162D-435D-A12B-25DDA02A1F28}">
      <dgm:prSet/>
      <dgm:spPr/>
      <dgm:t>
        <a:bodyPr/>
        <a:lstStyle/>
        <a:p>
          <a:pPr>
            <a:lnSpc>
              <a:spcPct val="100000"/>
            </a:lnSpc>
          </a:pPr>
          <a:endParaRPr lang="en-US"/>
        </a:p>
      </dgm:t>
    </dgm:pt>
    <dgm:pt modelId="{55B40AB3-81C0-4DE4-BDDA-23C647242BF5}">
      <dgm:prSet/>
      <dgm:spPr/>
      <dgm:t>
        <a:bodyPr/>
        <a:lstStyle/>
        <a:p>
          <a:pPr>
            <a:lnSpc>
              <a:spcPct val="100000"/>
            </a:lnSpc>
          </a:pPr>
          <a:r>
            <a:rPr lang="en-US"/>
            <a:t>Terraform wins every* disagreement</a:t>
          </a:r>
        </a:p>
      </dgm:t>
    </dgm:pt>
    <dgm:pt modelId="{232E6CFE-7E76-4872-A955-758B2A6C5307}" type="parTrans" cxnId="{F35FB41E-0A5F-4CA5-ABB5-9C4D1823D381}">
      <dgm:prSet/>
      <dgm:spPr/>
      <dgm:t>
        <a:bodyPr/>
        <a:lstStyle/>
        <a:p>
          <a:endParaRPr lang="en-US"/>
        </a:p>
      </dgm:t>
    </dgm:pt>
    <dgm:pt modelId="{E055D502-B477-4714-87E4-138D482A72EE}" type="sibTrans" cxnId="{F35FB41E-0A5F-4CA5-ABB5-9C4D1823D381}">
      <dgm:prSet/>
      <dgm:spPr/>
      <dgm:t>
        <a:bodyPr/>
        <a:lstStyle/>
        <a:p>
          <a:pPr>
            <a:lnSpc>
              <a:spcPct val="100000"/>
            </a:lnSpc>
          </a:pPr>
          <a:endParaRPr lang="en-US"/>
        </a:p>
      </dgm:t>
    </dgm:pt>
    <dgm:pt modelId="{BF94B74B-58BC-44EC-B640-64AA8492E724}">
      <dgm:prSet/>
      <dgm:spPr/>
      <dgm:t>
        <a:bodyPr/>
        <a:lstStyle/>
        <a:p>
          <a:pPr>
            <a:lnSpc>
              <a:spcPct val="100000"/>
            </a:lnSpc>
          </a:pPr>
          <a:r>
            <a:rPr lang="en-US"/>
            <a:t>Actually… Azure has the final word.</a:t>
          </a:r>
        </a:p>
      </dgm:t>
    </dgm:pt>
    <dgm:pt modelId="{EC732D98-7CC1-45EE-837F-2AA469F6ACB1}" type="parTrans" cxnId="{1E7BC5E2-43BE-4C7F-9AD0-B959BB7C1762}">
      <dgm:prSet/>
      <dgm:spPr/>
      <dgm:t>
        <a:bodyPr/>
        <a:lstStyle/>
        <a:p>
          <a:endParaRPr lang="en-US"/>
        </a:p>
      </dgm:t>
    </dgm:pt>
    <dgm:pt modelId="{2F3ABBC1-0A57-453D-A348-8B274AA9FD4F}" type="sibTrans" cxnId="{1E7BC5E2-43BE-4C7F-9AD0-B959BB7C1762}">
      <dgm:prSet/>
      <dgm:spPr/>
      <dgm:t>
        <a:bodyPr/>
        <a:lstStyle/>
        <a:p>
          <a:endParaRPr lang="en-US"/>
        </a:p>
      </dgm:t>
    </dgm:pt>
    <dgm:pt modelId="{6C1E10DF-9B73-4D47-B749-B0BCD1D409CA}" type="pres">
      <dgm:prSet presAssocID="{11942D92-D41A-4442-82B0-918CFDEB6A09}" presName="root" presStyleCnt="0">
        <dgm:presLayoutVars>
          <dgm:dir/>
          <dgm:resizeHandles val="exact"/>
        </dgm:presLayoutVars>
      </dgm:prSet>
      <dgm:spPr/>
    </dgm:pt>
    <dgm:pt modelId="{87C05430-1CC5-44F2-8663-C256434D5DF8}" type="pres">
      <dgm:prSet presAssocID="{11942D92-D41A-4442-82B0-918CFDEB6A09}" presName="container" presStyleCnt="0">
        <dgm:presLayoutVars>
          <dgm:dir/>
          <dgm:resizeHandles val="exact"/>
        </dgm:presLayoutVars>
      </dgm:prSet>
      <dgm:spPr/>
    </dgm:pt>
    <dgm:pt modelId="{21CD8719-77B8-4E62-955C-DA10A216ED49}" type="pres">
      <dgm:prSet presAssocID="{1D286165-DF8C-4597-8214-D6F909345C0B}" presName="compNode" presStyleCnt="0"/>
      <dgm:spPr/>
    </dgm:pt>
    <dgm:pt modelId="{BEF1F934-8C86-4605-B8BC-0F00F7272008}" type="pres">
      <dgm:prSet presAssocID="{1D286165-DF8C-4597-8214-D6F909345C0B}" presName="iconBgRect" presStyleLbl="bgShp" presStyleIdx="0" presStyleCnt="4"/>
      <dgm:spPr/>
    </dgm:pt>
    <dgm:pt modelId="{C380B8C1-56DB-4C66-8AFC-3D07C42B3EE1}" type="pres">
      <dgm:prSet presAssocID="{1D286165-DF8C-4597-8214-D6F909345C0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2EA431CB-D142-42F5-A300-AD2AEADBB938}" type="pres">
      <dgm:prSet presAssocID="{1D286165-DF8C-4597-8214-D6F909345C0B}" presName="spaceRect" presStyleCnt="0"/>
      <dgm:spPr/>
    </dgm:pt>
    <dgm:pt modelId="{7004E504-077E-46A4-83EC-C0A1A8E2A3E0}" type="pres">
      <dgm:prSet presAssocID="{1D286165-DF8C-4597-8214-D6F909345C0B}" presName="textRect" presStyleLbl="revTx" presStyleIdx="0" presStyleCnt="4">
        <dgm:presLayoutVars>
          <dgm:chMax val="1"/>
          <dgm:chPref val="1"/>
        </dgm:presLayoutVars>
      </dgm:prSet>
      <dgm:spPr/>
    </dgm:pt>
    <dgm:pt modelId="{63D34C71-E58F-4334-B81C-84702419B506}" type="pres">
      <dgm:prSet presAssocID="{ECEBC2AE-CEA8-47B9-8E42-E60726F9645C}" presName="sibTrans" presStyleLbl="sibTrans2D1" presStyleIdx="0" presStyleCnt="0"/>
      <dgm:spPr/>
    </dgm:pt>
    <dgm:pt modelId="{A851894F-DDCF-4C7C-AC07-4E3160BCE9BF}" type="pres">
      <dgm:prSet presAssocID="{30CADAC3-8A59-4CE7-BF87-A9981414999B}" presName="compNode" presStyleCnt="0"/>
      <dgm:spPr/>
    </dgm:pt>
    <dgm:pt modelId="{925529CF-6E05-424C-B022-8017D3E88CB3}" type="pres">
      <dgm:prSet presAssocID="{30CADAC3-8A59-4CE7-BF87-A9981414999B}" presName="iconBgRect" presStyleLbl="bgShp" presStyleIdx="1" presStyleCnt="4"/>
      <dgm:spPr/>
    </dgm:pt>
    <dgm:pt modelId="{75861979-F9AD-48A6-B8C7-8F1723766548}" type="pres">
      <dgm:prSet presAssocID="{30CADAC3-8A59-4CE7-BF87-A9981414999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 List"/>
        </a:ext>
      </dgm:extLst>
    </dgm:pt>
    <dgm:pt modelId="{4899B909-747A-4CAA-A4E4-B83330A10784}" type="pres">
      <dgm:prSet presAssocID="{30CADAC3-8A59-4CE7-BF87-A9981414999B}" presName="spaceRect" presStyleCnt="0"/>
      <dgm:spPr/>
    </dgm:pt>
    <dgm:pt modelId="{DFCE2815-A41F-44C4-A7F7-D2E61927A80D}" type="pres">
      <dgm:prSet presAssocID="{30CADAC3-8A59-4CE7-BF87-A9981414999B}" presName="textRect" presStyleLbl="revTx" presStyleIdx="1" presStyleCnt="4">
        <dgm:presLayoutVars>
          <dgm:chMax val="1"/>
          <dgm:chPref val="1"/>
        </dgm:presLayoutVars>
      </dgm:prSet>
      <dgm:spPr/>
    </dgm:pt>
    <dgm:pt modelId="{4A00BDF3-6058-4CC4-A092-534FBE9E72C8}" type="pres">
      <dgm:prSet presAssocID="{42B7F3B4-4149-4592-BDE2-05234EF5E8C5}" presName="sibTrans" presStyleLbl="sibTrans2D1" presStyleIdx="0" presStyleCnt="0"/>
      <dgm:spPr/>
    </dgm:pt>
    <dgm:pt modelId="{74EEF8BA-3884-4F47-ADA9-B32EF2FFDFA3}" type="pres">
      <dgm:prSet presAssocID="{55B40AB3-81C0-4DE4-BDDA-23C647242BF5}" presName="compNode" presStyleCnt="0"/>
      <dgm:spPr/>
    </dgm:pt>
    <dgm:pt modelId="{54AF448B-B8E2-4EE4-9094-E0932C2944D9}" type="pres">
      <dgm:prSet presAssocID="{55B40AB3-81C0-4DE4-BDDA-23C647242BF5}" presName="iconBgRect" presStyleLbl="bgShp" presStyleIdx="2" presStyleCnt="4"/>
      <dgm:spPr/>
    </dgm:pt>
    <dgm:pt modelId="{A7F0AAB4-C7C7-45E2-BB74-431EA90BD7DA}" type="pres">
      <dgm:prSet presAssocID="{55B40AB3-81C0-4DE4-BDDA-23C647242B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49C3A93F-6405-4DB3-9B76-7994901AE8CE}" type="pres">
      <dgm:prSet presAssocID="{55B40AB3-81C0-4DE4-BDDA-23C647242BF5}" presName="spaceRect" presStyleCnt="0"/>
      <dgm:spPr/>
    </dgm:pt>
    <dgm:pt modelId="{29E05747-811E-440D-947D-97344CD2BD04}" type="pres">
      <dgm:prSet presAssocID="{55B40AB3-81C0-4DE4-BDDA-23C647242BF5}" presName="textRect" presStyleLbl="revTx" presStyleIdx="2" presStyleCnt="4">
        <dgm:presLayoutVars>
          <dgm:chMax val="1"/>
          <dgm:chPref val="1"/>
        </dgm:presLayoutVars>
      </dgm:prSet>
      <dgm:spPr/>
    </dgm:pt>
    <dgm:pt modelId="{ECB656B7-C148-400A-BB82-D89E4DA0730A}" type="pres">
      <dgm:prSet presAssocID="{E055D502-B477-4714-87E4-138D482A72EE}" presName="sibTrans" presStyleLbl="sibTrans2D1" presStyleIdx="0" presStyleCnt="0"/>
      <dgm:spPr/>
    </dgm:pt>
    <dgm:pt modelId="{8D1B2295-8E9C-4A4F-9A52-30843AED6E18}" type="pres">
      <dgm:prSet presAssocID="{BF94B74B-58BC-44EC-B640-64AA8492E724}" presName="compNode" presStyleCnt="0"/>
      <dgm:spPr/>
    </dgm:pt>
    <dgm:pt modelId="{361A13C6-9B84-44B9-BD7B-09759E23FBBE}" type="pres">
      <dgm:prSet presAssocID="{BF94B74B-58BC-44EC-B640-64AA8492E724}" presName="iconBgRect" presStyleLbl="bgShp" presStyleIdx="3" presStyleCnt="4"/>
      <dgm:spPr/>
    </dgm:pt>
    <dgm:pt modelId="{354C582D-BB6E-433B-9432-409362118F23}" type="pres">
      <dgm:prSet presAssocID="{BF94B74B-58BC-44EC-B640-64AA8492E7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ud"/>
        </a:ext>
      </dgm:extLst>
    </dgm:pt>
    <dgm:pt modelId="{A0798EF8-2DF3-405E-BCD1-F2CE7D528ADF}" type="pres">
      <dgm:prSet presAssocID="{BF94B74B-58BC-44EC-B640-64AA8492E724}" presName="spaceRect" presStyleCnt="0"/>
      <dgm:spPr/>
    </dgm:pt>
    <dgm:pt modelId="{03702129-1E3A-4DE8-8C74-F78A1F356D8A}" type="pres">
      <dgm:prSet presAssocID="{BF94B74B-58BC-44EC-B640-64AA8492E724}" presName="textRect" presStyleLbl="revTx" presStyleIdx="3" presStyleCnt="4">
        <dgm:presLayoutVars>
          <dgm:chMax val="1"/>
          <dgm:chPref val="1"/>
        </dgm:presLayoutVars>
      </dgm:prSet>
      <dgm:spPr/>
    </dgm:pt>
  </dgm:ptLst>
  <dgm:cxnLst>
    <dgm:cxn modelId="{D2BFEB0A-162D-435D-A12B-25DDA02A1F28}" srcId="{11942D92-D41A-4442-82B0-918CFDEB6A09}" destId="{30CADAC3-8A59-4CE7-BF87-A9981414999B}" srcOrd="1" destOrd="0" parTransId="{0B8E56EC-6CA4-4B4F-8F2F-2D6578894440}" sibTransId="{42B7F3B4-4149-4592-BDE2-05234EF5E8C5}"/>
    <dgm:cxn modelId="{F35FB41E-0A5F-4CA5-ABB5-9C4D1823D381}" srcId="{11942D92-D41A-4442-82B0-918CFDEB6A09}" destId="{55B40AB3-81C0-4DE4-BDDA-23C647242BF5}" srcOrd="2" destOrd="0" parTransId="{232E6CFE-7E76-4872-A955-758B2A6C5307}" sibTransId="{E055D502-B477-4714-87E4-138D482A72EE}"/>
    <dgm:cxn modelId="{5DF1681F-8BE0-40BB-AE92-BEEE8C49CDBD}" type="presOf" srcId="{1D286165-DF8C-4597-8214-D6F909345C0B}" destId="{7004E504-077E-46A4-83EC-C0A1A8E2A3E0}" srcOrd="0" destOrd="0" presId="urn:microsoft.com/office/officeart/2018/2/layout/IconCircleList"/>
    <dgm:cxn modelId="{54978021-B847-4599-997E-8FB1587BAEC2}" type="presOf" srcId="{55B40AB3-81C0-4DE4-BDDA-23C647242BF5}" destId="{29E05747-811E-440D-947D-97344CD2BD04}" srcOrd="0" destOrd="0" presId="urn:microsoft.com/office/officeart/2018/2/layout/IconCircleList"/>
    <dgm:cxn modelId="{601BDF2F-5C28-4EDC-B150-6950B12065F3}" type="presOf" srcId="{ECEBC2AE-CEA8-47B9-8E42-E60726F9645C}" destId="{63D34C71-E58F-4334-B81C-84702419B506}" srcOrd="0" destOrd="0" presId="urn:microsoft.com/office/officeart/2018/2/layout/IconCircleList"/>
    <dgm:cxn modelId="{BCD96333-F6F8-4FF1-B5AE-DEABFA6E4F0C}" type="presOf" srcId="{30CADAC3-8A59-4CE7-BF87-A9981414999B}" destId="{DFCE2815-A41F-44C4-A7F7-D2E61927A80D}" srcOrd="0" destOrd="0" presId="urn:microsoft.com/office/officeart/2018/2/layout/IconCircleList"/>
    <dgm:cxn modelId="{23C38035-3018-47CB-91A1-5A291EBEAA85}" type="presOf" srcId="{BF94B74B-58BC-44EC-B640-64AA8492E724}" destId="{03702129-1E3A-4DE8-8C74-F78A1F356D8A}" srcOrd="0" destOrd="0" presId="urn:microsoft.com/office/officeart/2018/2/layout/IconCircleList"/>
    <dgm:cxn modelId="{EC32FB3B-003A-4361-AD5A-1A74A148EE4B}" srcId="{11942D92-D41A-4442-82B0-918CFDEB6A09}" destId="{1D286165-DF8C-4597-8214-D6F909345C0B}" srcOrd="0" destOrd="0" parTransId="{41B0EC13-8C63-42AF-AC4C-AE81CD491BF6}" sibTransId="{ECEBC2AE-CEA8-47B9-8E42-E60726F9645C}"/>
    <dgm:cxn modelId="{EAD38540-9829-4247-8F6A-950197F1D1BE}" type="presOf" srcId="{42B7F3B4-4149-4592-BDE2-05234EF5E8C5}" destId="{4A00BDF3-6058-4CC4-A092-534FBE9E72C8}" srcOrd="0" destOrd="0" presId="urn:microsoft.com/office/officeart/2018/2/layout/IconCircleList"/>
    <dgm:cxn modelId="{3E9F9D73-4F75-400B-B8DA-F4039355B2AA}" type="presOf" srcId="{E055D502-B477-4714-87E4-138D482A72EE}" destId="{ECB656B7-C148-400A-BB82-D89E4DA0730A}" srcOrd="0" destOrd="0" presId="urn:microsoft.com/office/officeart/2018/2/layout/IconCircleList"/>
    <dgm:cxn modelId="{9EC417A9-98D1-432A-A3D6-1C8F1496D327}" type="presOf" srcId="{11942D92-D41A-4442-82B0-918CFDEB6A09}" destId="{6C1E10DF-9B73-4D47-B749-B0BCD1D409CA}" srcOrd="0" destOrd="0" presId="urn:microsoft.com/office/officeart/2018/2/layout/IconCircleList"/>
    <dgm:cxn modelId="{1E7BC5E2-43BE-4C7F-9AD0-B959BB7C1762}" srcId="{11942D92-D41A-4442-82B0-918CFDEB6A09}" destId="{BF94B74B-58BC-44EC-B640-64AA8492E724}" srcOrd="3" destOrd="0" parTransId="{EC732D98-7CC1-45EE-837F-2AA469F6ACB1}" sibTransId="{2F3ABBC1-0A57-453D-A348-8B274AA9FD4F}"/>
    <dgm:cxn modelId="{4E0C7237-5027-4C6F-8834-11047663C517}" type="presParOf" srcId="{6C1E10DF-9B73-4D47-B749-B0BCD1D409CA}" destId="{87C05430-1CC5-44F2-8663-C256434D5DF8}" srcOrd="0" destOrd="0" presId="urn:microsoft.com/office/officeart/2018/2/layout/IconCircleList"/>
    <dgm:cxn modelId="{A406E685-EB6F-49F2-9F5F-3E0972C8B3BA}" type="presParOf" srcId="{87C05430-1CC5-44F2-8663-C256434D5DF8}" destId="{21CD8719-77B8-4E62-955C-DA10A216ED49}" srcOrd="0" destOrd="0" presId="urn:microsoft.com/office/officeart/2018/2/layout/IconCircleList"/>
    <dgm:cxn modelId="{41615CE7-DED4-4EDE-809C-4FAA4C01F1D9}" type="presParOf" srcId="{21CD8719-77B8-4E62-955C-DA10A216ED49}" destId="{BEF1F934-8C86-4605-B8BC-0F00F7272008}" srcOrd="0" destOrd="0" presId="urn:microsoft.com/office/officeart/2018/2/layout/IconCircleList"/>
    <dgm:cxn modelId="{153CCD03-0965-4F48-95D1-5B76CFBD5F12}" type="presParOf" srcId="{21CD8719-77B8-4E62-955C-DA10A216ED49}" destId="{C380B8C1-56DB-4C66-8AFC-3D07C42B3EE1}" srcOrd="1" destOrd="0" presId="urn:microsoft.com/office/officeart/2018/2/layout/IconCircleList"/>
    <dgm:cxn modelId="{AA697BC3-1980-4251-8590-FFC06657EF6A}" type="presParOf" srcId="{21CD8719-77B8-4E62-955C-DA10A216ED49}" destId="{2EA431CB-D142-42F5-A300-AD2AEADBB938}" srcOrd="2" destOrd="0" presId="urn:microsoft.com/office/officeart/2018/2/layout/IconCircleList"/>
    <dgm:cxn modelId="{F999AB4D-ED91-4F57-B208-4216503B20D1}" type="presParOf" srcId="{21CD8719-77B8-4E62-955C-DA10A216ED49}" destId="{7004E504-077E-46A4-83EC-C0A1A8E2A3E0}" srcOrd="3" destOrd="0" presId="urn:microsoft.com/office/officeart/2018/2/layout/IconCircleList"/>
    <dgm:cxn modelId="{8D012106-C5A0-4F9B-8CB1-FA57B619F238}" type="presParOf" srcId="{87C05430-1CC5-44F2-8663-C256434D5DF8}" destId="{63D34C71-E58F-4334-B81C-84702419B506}" srcOrd="1" destOrd="0" presId="urn:microsoft.com/office/officeart/2018/2/layout/IconCircleList"/>
    <dgm:cxn modelId="{1C3E6224-1239-484E-A894-4EEEC963AEF1}" type="presParOf" srcId="{87C05430-1CC5-44F2-8663-C256434D5DF8}" destId="{A851894F-DDCF-4C7C-AC07-4E3160BCE9BF}" srcOrd="2" destOrd="0" presId="urn:microsoft.com/office/officeart/2018/2/layout/IconCircleList"/>
    <dgm:cxn modelId="{135B89AB-4DF1-4994-A456-1DCADB106D23}" type="presParOf" srcId="{A851894F-DDCF-4C7C-AC07-4E3160BCE9BF}" destId="{925529CF-6E05-424C-B022-8017D3E88CB3}" srcOrd="0" destOrd="0" presId="urn:microsoft.com/office/officeart/2018/2/layout/IconCircleList"/>
    <dgm:cxn modelId="{C486FA48-4D48-4892-9C5F-54FDF2630984}" type="presParOf" srcId="{A851894F-DDCF-4C7C-AC07-4E3160BCE9BF}" destId="{75861979-F9AD-48A6-B8C7-8F1723766548}" srcOrd="1" destOrd="0" presId="urn:microsoft.com/office/officeart/2018/2/layout/IconCircleList"/>
    <dgm:cxn modelId="{16ED9583-1C43-4686-B76C-EA125A24BD3E}" type="presParOf" srcId="{A851894F-DDCF-4C7C-AC07-4E3160BCE9BF}" destId="{4899B909-747A-4CAA-A4E4-B83330A10784}" srcOrd="2" destOrd="0" presId="urn:microsoft.com/office/officeart/2018/2/layout/IconCircleList"/>
    <dgm:cxn modelId="{7688893D-7C64-4C3A-A4AC-461D1DE05324}" type="presParOf" srcId="{A851894F-DDCF-4C7C-AC07-4E3160BCE9BF}" destId="{DFCE2815-A41F-44C4-A7F7-D2E61927A80D}" srcOrd="3" destOrd="0" presId="urn:microsoft.com/office/officeart/2018/2/layout/IconCircleList"/>
    <dgm:cxn modelId="{DC1E9E9A-F744-4BDD-827A-6AD92B7FF981}" type="presParOf" srcId="{87C05430-1CC5-44F2-8663-C256434D5DF8}" destId="{4A00BDF3-6058-4CC4-A092-534FBE9E72C8}" srcOrd="3" destOrd="0" presId="urn:microsoft.com/office/officeart/2018/2/layout/IconCircleList"/>
    <dgm:cxn modelId="{0B5DDE32-9D38-43EF-8AE0-7BD7C5219626}" type="presParOf" srcId="{87C05430-1CC5-44F2-8663-C256434D5DF8}" destId="{74EEF8BA-3884-4F47-ADA9-B32EF2FFDFA3}" srcOrd="4" destOrd="0" presId="urn:microsoft.com/office/officeart/2018/2/layout/IconCircleList"/>
    <dgm:cxn modelId="{7F288E61-165D-4F98-9C6D-C9EFD51392A4}" type="presParOf" srcId="{74EEF8BA-3884-4F47-ADA9-B32EF2FFDFA3}" destId="{54AF448B-B8E2-4EE4-9094-E0932C2944D9}" srcOrd="0" destOrd="0" presId="urn:microsoft.com/office/officeart/2018/2/layout/IconCircleList"/>
    <dgm:cxn modelId="{3FEA5840-14A6-4171-8F21-5B0B809B3EF6}" type="presParOf" srcId="{74EEF8BA-3884-4F47-ADA9-B32EF2FFDFA3}" destId="{A7F0AAB4-C7C7-45E2-BB74-431EA90BD7DA}" srcOrd="1" destOrd="0" presId="urn:microsoft.com/office/officeart/2018/2/layout/IconCircleList"/>
    <dgm:cxn modelId="{8409F627-DA71-4870-BE52-AD8DD1639843}" type="presParOf" srcId="{74EEF8BA-3884-4F47-ADA9-B32EF2FFDFA3}" destId="{49C3A93F-6405-4DB3-9B76-7994901AE8CE}" srcOrd="2" destOrd="0" presId="urn:microsoft.com/office/officeart/2018/2/layout/IconCircleList"/>
    <dgm:cxn modelId="{6118A15D-CE7C-4E70-9712-BBBB5703182C}" type="presParOf" srcId="{74EEF8BA-3884-4F47-ADA9-B32EF2FFDFA3}" destId="{29E05747-811E-440D-947D-97344CD2BD04}" srcOrd="3" destOrd="0" presId="urn:microsoft.com/office/officeart/2018/2/layout/IconCircleList"/>
    <dgm:cxn modelId="{DE38C979-D5CB-446F-A131-DD9A0DDCD897}" type="presParOf" srcId="{87C05430-1CC5-44F2-8663-C256434D5DF8}" destId="{ECB656B7-C148-400A-BB82-D89E4DA0730A}" srcOrd="5" destOrd="0" presId="urn:microsoft.com/office/officeart/2018/2/layout/IconCircleList"/>
    <dgm:cxn modelId="{CD438AC7-4B82-4892-99E4-6ACD4AEE61E9}" type="presParOf" srcId="{87C05430-1CC5-44F2-8663-C256434D5DF8}" destId="{8D1B2295-8E9C-4A4F-9A52-30843AED6E18}" srcOrd="6" destOrd="0" presId="urn:microsoft.com/office/officeart/2018/2/layout/IconCircleList"/>
    <dgm:cxn modelId="{629D1B21-8183-4FE3-B485-614205FD8404}" type="presParOf" srcId="{8D1B2295-8E9C-4A4F-9A52-30843AED6E18}" destId="{361A13C6-9B84-44B9-BD7B-09759E23FBBE}" srcOrd="0" destOrd="0" presId="urn:microsoft.com/office/officeart/2018/2/layout/IconCircleList"/>
    <dgm:cxn modelId="{2CC56F6D-CD46-485C-A2B4-BAD2B49E3892}" type="presParOf" srcId="{8D1B2295-8E9C-4A4F-9A52-30843AED6E18}" destId="{354C582D-BB6E-433B-9432-409362118F23}" srcOrd="1" destOrd="0" presId="urn:microsoft.com/office/officeart/2018/2/layout/IconCircleList"/>
    <dgm:cxn modelId="{A8E12E2C-8E78-4ABD-9325-F17082F63280}" type="presParOf" srcId="{8D1B2295-8E9C-4A4F-9A52-30843AED6E18}" destId="{A0798EF8-2DF3-405E-BCD1-F2CE7D528ADF}" srcOrd="2" destOrd="0" presId="urn:microsoft.com/office/officeart/2018/2/layout/IconCircleList"/>
    <dgm:cxn modelId="{583D5F65-BF3A-485D-88F3-EB1B78493BED}" type="presParOf" srcId="{8D1B2295-8E9C-4A4F-9A52-30843AED6E18}" destId="{03702129-1E3A-4DE8-8C74-F78A1F356D8A}" srcOrd="3" destOrd="0" presId="urn:microsoft.com/office/officeart/2018/2/layout/IconCircleList"/>
  </dgm:cxnLst>
  <dgm:bg>
    <a:solidFill>
      <a:schemeClr val="bg1"/>
    </a:solid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85859C-EAFA-4E0C-8A77-E5C5ACED2954}" type="doc">
      <dgm:prSet loTypeId="urn:microsoft.com/office/officeart/2018/5/layout/IconCircle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7E4C3C0-3F16-4DC9-9BD6-74059B3B8BE1}">
      <dgm:prSet/>
      <dgm:spPr/>
      <dgm:t>
        <a:bodyPr/>
        <a:lstStyle/>
        <a:p>
          <a:pPr>
            <a:defRPr cap="all"/>
          </a:pPr>
          <a:r>
            <a:rPr lang="en-US" baseline="30000"/>
            <a:t>Remote state</a:t>
          </a:r>
          <a:endParaRPr lang="en-US"/>
        </a:p>
      </dgm:t>
    </dgm:pt>
    <dgm:pt modelId="{F9957A29-5744-4637-9EEB-DF71C3A4D558}" type="parTrans" cxnId="{DABE8B7D-E102-426F-AF93-5ED1B632D714}">
      <dgm:prSet/>
      <dgm:spPr/>
      <dgm:t>
        <a:bodyPr/>
        <a:lstStyle/>
        <a:p>
          <a:endParaRPr lang="en-US"/>
        </a:p>
      </dgm:t>
    </dgm:pt>
    <dgm:pt modelId="{A489EB1F-73CF-47EA-9A30-EA8FDFC5F824}" type="sibTrans" cxnId="{DABE8B7D-E102-426F-AF93-5ED1B632D714}">
      <dgm:prSet/>
      <dgm:spPr/>
      <dgm:t>
        <a:bodyPr/>
        <a:lstStyle/>
        <a:p>
          <a:endParaRPr lang="en-US"/>
        </a:p>
      </dgm:t>
    </dgm:pt>
    <dgm:pt modelId="{93D18395-F331-40E1-87FF-37E8BF31BA19}">
      <dgm:prSet/>
      <dgm:spPr/>
      <dgm:t>
        <a:bodyPr/>
        <a:lstStyle/>
        <a:p>
          <a:pPr>
            <a:defRPr cap="all"/>
          </a:pPr>
          <a:r>
            <a:rPr lang="en-US" baseline="30000"/>
            <a:t>Centralized runs</a:t>
          </a:r>
          <a:endParaRPr lang="en-US"/>
        </a:p>
      </dgm:t>
    </dgm:pt>
    <dgm:pt modelId="{991ABDAB-594F-4902-A533-3AC616C70785}" type="parTrans" cxnId="{42291B89-8365-4FE0-A166-F3FEBF712134}">
      <dgm:prSet/>
      <dgm:spPr/>
      <dgm:t>
        <a:bodyPr/>
        <a:lstStyle/>
        <a:p>
          <a:endParaRPr lang="en-US"/>
        </a:p>
      </dgm:t>
    </dgm:pt>
    <dgm:pt modelId="{B0617154-99C5-4065-9F6B-F1DDE0E59B6B}" type="sibTrans" cxnId="{42291B89-8365-4FE0-A166-F3FEBF712134}">
      <dgm:prSet/>
      <dgm:spPr/>
      <dgm:t>
        <a:bodyPr/>
        <a:lstStyle/>
        <a:p>
          <a:endParaRPr lang="en-US"/>
        </a:p>
      </dgm:t>
    </dgm:pt>
    <dgm:pt modelId="{18047AE3-B7FC-4D7B-8003-88B28367A263}">
      <dgm:prSet/>
      <dgm:spPr/>
      <dgm:t>
        <a:bodyPr/>
        <a:lstStyle/>
        <a:p>
          <a:pPr>
            <a:defRPr cap="all"/>
          </a:pPr>
          <a:r>
            <a:rPr lang="en-US" baseline="30000"/>
            <a:t>Plan approvals</a:t>
          </a:r>
          <a:endParaRPr lang="en-US"/>
        </a:p>
      </dgm:t>
    </dgm:pt>
    <dgm:pt modelId="{BCA4AC3A-D03E-4189-9184-F04B6BE7AE58}" type="parTrans" cxnId="{5FBA02ED-04CF-4B0C-B05E-9279138A09F8}">
      <dgm:prSet/>
      <dgm:spPr/>
      <dgm:t>
        <a:bodyPr/>
        <a:lstStyle/>
        <a:p>
          <a:endParaRPr lang="en-US"/>
        </a:p>
      </dgm:t>
    </dgm:pt>
    <dgm:pt modelId="{DF4AA81B-E008-49E7-87F2-5C6846E9D3E1}" type="sibTrans" cxnId="{5FBA02ED-04CF-4B0C-B05E-9279138A09F8}">
      <dgm:prSet/>
      <dgm:spPr/>
      <dgm:t>
        <a:bodyPr/>
        <a:lstStyle/>
        <a:p>
          <a:endParaRPr lang="en-US"/>
        </a:p>
      </dgm:t>
    </dgm:pt>
    <dgm:pt modelId="{0CA26157-833C-4F3B-959E-E8B0C01622B5}">
      <dgm:prSet/>
      <dgm:spPr/>
      <dgm:t>
        <a:bodyPr/>
        <a:lstStyle/>
        <a:p>
          <a:pPr>
            <a:defRPr cap="all"/>
          </a:pPr>
          <a:r>
            <a:rPr lang="en-US" baseline="30000"/>
            <a:t>Historical reporting</a:t>
          </a:r>
          <a:endParaRPr lang="en-US"/>
        </a:p>
      </dgm:t>
    </dgm:pt>
    <dgm:pt modelId="{65B7BBAD-E538-427A-8901-C5CD00541FAA}" type="parTrans" cxnId="{08FE0CAF-CED9-47F4-9453-9449A06E8BF5}">
      <dgm:prSet/>
      <dgm:spPr/>
      <dgm:t>
        <a:bodyPr/>
        <a:lstStyle/>
        <a:p>
          <a:endParaRPr lang="en-US"/>
        </a:p>
      </dgm:t>
    </dgm:pt>
    <dgm:pt modelId="{1ACE1122-8EC3-409E-A7C9-4149B6D19E56}" type="sibTrans" cxnId="{08FE0CAF-CED9-47F4-9453-9449A06E8BF5}">
      <dgm:prSet/>
      <dgm:spPr/>
      <dgm:t>
        <a:bodyPr/>
        <a:lstStyle/>
        <a:p>
          <a:endParaRPr lang="en-US"/>
        </a:p>
      </dgm:t>
    </dgm:pt>
    <dgm:pt modelId="{C7E60529-D0AF-4635-96A6-26936E14AAD6}">
      <dgm:prSet/>
      <dgm:spPr/>
      <dgm:t>
        <a:bodyPr/>
        <a:lstStyle/>
        <a:p>
          <a:pPr>
            <a:defRPr cap="all"/>
          </a:pPr>
          <a:r>
            <a:rPr lang="en-US" baseline="30000"/>
            <a:t>Team work makes the dream work</a:t>
          </a:r>
          <a:endParaRPr lang="en-US"/>
        </a:p>
      </dgm:t>
    </dgm:pt>
    <dgm:pt modelId="{2DB89945-5B01-4C54-BE14-2F1D88EA743C}" type="parTrans" cxnId="{7E1CBC18-912C-44F6-AE23-B35BF4EB5887}">
      <dgm:prSet/>
      <dgm:spPr/>
      <dgm:t>
        <a:bodyPr/>
        <a:lstStyle/>
        <a:p>
          <a:endParaRPr lang="en-US"/>
        </a:p>
      </dgm:t>
    </dgm:pt>
    <dgm:pt modelId="{70287964-37E1-47FD-A50F-D999BCF9D5F7}" type="sibTrans" cxnId="{7E1CBC18-912C-44F6-AE23-B35BF4EB5887}">
      <dgm:prSet/>
      <dgm:spPr/>
      <dgm:t>
        <a:bodyPr/>
        <a:lstStyle/>
        <a:p>
          <a:endParaRPr lang="en-US"/>
        </a:p>
      </dgm:t>
    </dgm:pt>
    <dgm:pt modelId="{C209AEAC-E19B-4327-967E-191DF55E0A8C}" type="pres">
      <dgm:prSet presAssocID="{B385859C-EAFA-4E0C-8A77-E5C5ACED2954}" presName="root" presStyleCnt="0">
        <dgm:presLayoutVars>
          <dgm:dir/>
          <dgm:resizeHandles val="exact"/>
        </dgm:presLayoutVars>
      </dgm:prSet>
      <dgm:spPr/>
    </dgm:pt>
    <dgm:pt modelId="{C9B0BB44-D202-40EC-8A29-9A487BCB6386}" type="pres">
      <dgm:prSet presAssocID="{A7E4C3C0-3F16-4DC9-9BD6-74059B3B8BE1}" presName="compNode" presStyleCnt="0"/>
      <dgm:spPr/>
    </dgm:pt>
    <dgm:pt modelId="{EC9F323B-B943-40E9-AC0C-FEFDE4717BA4}" type="pres">
      <dgm:prSet presAssocID="{A7E4C3C0-3F16-4DC9-9BD6-74059B3B8BE1}" presName="iconBgRect" presStyleLbl="bgShp" presStyleIdx="0" presStyleCnt="5"/>
      <dgm:spPr/>
    </dgm:pt>
    <dgm:pt modelId="{23E8B021-DC9A-4A8B-837F-6602CB176572}" type="pres">
      <dgm:prSet presAssocID="{A7E4C3C0-3F16-4DC9-9BD6-74059B3B8B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C2CDA73-4412-40FC-945A-4CA696B5ADA8}" type="pres">
      <dgm:prSet presAssocID="{A7E4C3C0-3F16-4DC9-9BD6-74059B3B8BE1}" presName="spaceRect" presStyleCnt="0"/>
      <dgm:spPr/>
    </dgm:pt>
    <dgm:pt modelId="{B8195BC0-B971-4EBC-AEAD-3E3A75736D6B}" type="pres">
      <dgm:prSet presAssocID="{A7E4C3C0-3F16-4DC9-9BD6-74059B3B8BE1}" presName="textRect" presStyleLbl="revTx" presStyleIdx="0" presStyleCnt="5">
        <dgm:presLayoutVars>
          <dgm:chMax val="1"/>
          <dgm:chPref val="1"/>
        </dgm:presLayoutVars>
      </dgm:prSet>
      <dgm:spPr/>
    </dgm:pt>
    <dgm:pt modelId="{A2912C80-B950-4372-B2F3-D474980F8B90}" type="pres">
      <dgm:prSet presAssocID="{A489EB1F-73CF-47EA-9A30-EA8FDFC5F824}" presName="sibTrans" presStyleCnt="0"/>
      <dgm:spPr/>
    </dgm:pt>
    <dgm:pt modelId="{E28A1C9B-DD6B-4FC6-A1D6-6D058B10A83F}" type="pres">
      <dgm:prSet presAssocID="{93D18395-F331-40E1-87FF-37E8BF31BA19}" presName="compNode" presStyleCnt="0"/>
      <dgm:spPr/>
    </dgm:pt>
    <dgm:pt modelId="{63D2EC9D-DFC2-40EB-B6E5-182C5CF411AA}" type="pres">
      <dgm:prSet presAssocID="{93D18395-F331-40E1-87FF-37E8BF31BA19}" presName="iconBgRect" presStyleLbl="bgShp" presStyleIdx="1" presStyleCnt="5"/>
      <dgm:spPr/>
    </dgm:pt>
    <dgm:pt modelId="{C46F3747-EE61-4C68-8B2E-274462098239}" type="pres">
      <dgm:prSet presAssocID="{93D18395-F331-40E1-87FF-37E8BF31BA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79B425A3-C501-4702-BC96-9ED013F3FF8A}" type="pres">
      <dgm:prSet presAssocID="{93D18395-F331-40E1-87FF-37E8BF31BA19}" presName="spaceRect" presStyleCnt="0"/>
      <dgm:spPr/>
    </dgm:pt>
    <dgm:pt modelId="{F3F9BCE0-4BCC-4AF2-9C4E-937B2F30A078}" type="pres">
      <dgm:prSet presAssocID="{93D18395-F331-40E1-87FF-37E8BF31BA19}" presName="textRect" presStyleLbl="revTx" presStyleIdx="1" presStyleCnt="5">
        <dgm:presLayoutVars>
          <dgm:chMax val="1"/>
          <dgm:chPref val="1"/>
        </dgm:presLayoutVars>
      </dgm:prSet>
      <dgm:spPr/>
    </dgm:pt>
    <dgm:pt modelId="{48512DDE-97BB-4A5C-92F1-30EA864BE75C}" type="pres">
      <dgm:prSet presAssocID="{B0617154-99C5-4065-9F6B-F1DDE0E59B6B}" presName="sibTrans" presStyleCnt="0"/>
      <dgm:spPr/>
    </dgm:pt>
    <dgm:pt modelId="{6EC12455-1D6B-4F4C-BE8E-44E73A1B2EC4}" type="pres">
      <dgm:prSet presAssocID="{18047AE3-B7FC-4D7B-8003-88B28367A263}" presName="compNode" presStyleCnt="0"/>
      <dgm:spPr/>
    </dgm:pt>
    <dgm:pt modelId="{30952C5E-51E5-45A9-85EB-774E3D5A8593}" type="pres">
      <dgm:prSet presAssocID="{18047AE3-B7FC-4D7B-8003-88B28367A263}" presName="iconBgRect" presStyleLbl="bgShp" presStyleIdx="2" presStyleCnt="5"/>
      <dgm:spPr/>
    </dgm:pt>
    <dgm:pt modelId="{C0588C47-D9F0-4B14-9858-FD0D1C0E2CDD}" type="pres">
      <dgm:prSet presAssocID="{18047AE3-B7FC-4D7B-8003-88B28367A26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97CFEF5-C979-4367-9044-386F7B092DC7}" type="pres">
      <dgm:prSet presAssocID="{18047AE3-B7FC-4D7B-8003-88B28367A263}" presName="spaceRect" presStyleCnt="0"/>
      <dgm:spPr/>
    </dgm:pt>
    <dgm:pt modelId="{BF14443A-92DE-416A-8251-ACC65497B9DF}" type="pres">
      <dgm:prSet presAssocID="{18047AE3-B7FC-4D7B-8003-88B28367A263}" presName="textRect" presStyleLbl="revTx" presStyleIdx="2" presStyleCnt="5">
        <dgm:presLayoutVars>
          <dgm:chMax val="1"/>
          <dgm:chPref val="1"/>
        </dgm:presLayoutVars>
      </dgm:prSet>
      <dgm:spPr/>
    </dgm:pt>
    <dgm:pt modelId="{16EC9DC0-88B3-45CC-8171-8CE233246C57}" type="pres">
      <dgm:prSet presAssocID="{DF4AA81B-E008-49E7-87F2-5C6846E9D3E1}" presName="sibTrans" presStyleCnt="0"/>
      <dgm:spPr/>
    </dgm:pt>
    <dgm:pt modelId="{152D092A-3EEA-45DA-85D9-583C3AA34B4A}" type="pres">
      <dgm:prSet presAssocID="{0CA26157-833C-4F3B-959E-E8B0C01622B5}" presName="compNode" presStyleCnt="0"/>
      <dgm:spPr/>
    </dgm:pt>
    <dgm:pt modelId="{6D8F577E-7C5D-4AE2-A70D-A3FC8790A89F}" type="pres">
      <dgm:prSet presAssocID="{0CA26157-833C-4F3B-959E-E8B0C01622B5}" presName="iconBgRect" presStyleLbl="bgShp" presStyleIdx="3" presStyleCnt="5"/>
      <dgm:spPr/>
    </dgm:pt>
    <dgm:pt modelId="{F64A3C44-4753-4552-8C32-54F201A5707F}" type="pres">
      <dgm:prSet presAssocID="{0CA26157-833C-4F3B-959E-E8B0C01622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379B9CDB-3B96-4BD8-AA59-A3531D7BDBB9}" type="pres">
      <dgm:prSet presAssocID="{0CA26157-833C-4F3B-959E-E8B0C01622B5}" presName="spaceRect" presStyleCnt="0"/>
      <dgm:spPr/>
    </dgm:pt>
    <dgm:pt modelId="{B9086FB7-8DE6-47FC-BEC4-FC90A35B810B}" type="pres">
      <dgm:prSet presAssocID="{0CA26157-833C-4F3B-959E-E8B0C01622B5}" presName="textRect" presStyleLbl="revTx" presStyleIdx="3" presStyleCnt="5">
        <dgm:presLayoutVars>
          <dgm:chMax val="1"/>
          <dgm:chPref val="1"/>
        </dgm:presLayoutVars>
      </dgm:prSet>
      <dgm:spPr/>
    </dgm:pt>
    <dgm:pt modelId="{985F6C10-4A01-4BC5-9916-D2F0B46CF15D}" type="pres">
      <dgm:prSet presAssocID="{1ACE1122-8EC3-409E-A7C9-4149B6D19E56}" presName="sibTrans" presStyleCnt="0"/>
      <dgm:spPr/>
    </dgm:pt>
    <dgm:pt modelId="{7A425AA1-B534-42FB-8C9D-F5C2D94B381C}" type="pres">
      <dgm:prSet presAssocID="{C7E60529-D0AF-4635-96A6-26936E14AAD6}" presName="compNode" presStyleCnt="0"/>
      <dgm:spPr/>
    </dgm:pt>
    <dgm:pt modelId="{7F72E729-1C7A-429E-B9CF-4A6D5FD5018D}" type="pres">
      <dgm:prSet presAssocID="{C7E60529-D0AF-4635-96A6-26936E14AAD6}" presName="iconBgRect" presStyleLbl="bgShp" presStyleIdx="4" presStyleCnt="5"/>
      <dgm:spPr/>
    </dgm:pt>
    <dgm:pt modelId="{8C96D22D-C965-43F4-BFF3-C3B42D4348DD}" type="pres">
      <dgm:prSet presAssocID="{C7E60529-D0AF-4635-96A6-26936E14AAD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DD6A6801-FFFD-4E85-A464-144FDE03020F}" type="pres">
      <dgm:prSet presAssocID="{C7E60529-D0AF-4635-96A6-26936E14AAD6}" presName="spaceRect" presStyleCnt="0"/>
      <dgm:spPr/>
    </dgm:pt>
    <dgm:pt modelId="{ABA69FD3-3673-485F-8B09-8321257BF75E}" type="pres">
      <dgm:prSet presAssocID="{C7E60529-D0AF-4635-96A6-26936E14AAD6}" presName="textRect" presStyleLbl="revTx" presStyleIdx="4" presStyleCnt="5">
        <dgm:presLayoutVars>
          <dgm:chMax val="1"/>
          <dgm:chPref val="1"/>
        </dgm:presLayoutVars>
      </dgm:prSet>
      <dgm:spPr/>
    </dgm:pt>
  </dgm:ptLst>
  <dgm:cxnLst>
    <dgm:cxn modelId="{E3965A13-5269-47F3-8350-17350F37FDFB}" type="presOf" srcId="{C7E60529-D0AF-4635-96A6-26936E14AAD6}" destId="{ABA69FD3-3673-485F-8B09-8321257BF75E}" srcOrd="0" destOrd="0" presId="urn:microsoft.com/office/officeart/2018/5/layout/IconCircleLabelList"/>
    <dgm:cxn modelId="{7E1CBC18-912C-44F6-AE23-B35BF4EB5887}" srcId="{B385859C-EAFA-4E0C-8A77-E5C5ACED2954}" destId="{C7E60529-D0AF-4635-96A6-26936E14AAD6}" srcOrd="4" destOrd="0" parTransId="{2DB89945-5B01-4C54-BE14-2F1D88EA743C}" sibTransId="{70287964-37E1-47FD-A50F-D999BCF9D5F7}"/>
    <dgm:cxn modelId="{8AB71154-E5CE-4A29-AEA7-E59138C16FC2}" type="presOf" srcId="{18047AE3-B7FC-4D7B-8003-88B28367A263}" destId="{BF14443A-92DE-416A-8251-ACC65497B9DF}" srcOrd="0" destOrd="0" presId="urn:microsoft.com/office/officeart/2018/5/layout/IconCircleLabelList"/>
    <dgm:cxn modelId="{DABE8B7D-E102-426F-AF93-5ED1B632D714}" srcId="{B385859C-EAFA-4E0C-8A77-E5C5ACED2954}" destId="{A7E4C3C0-3F16-4DC9-9BD6-74059B3B8BE1}" srcOrd="0" destOrd="0" parTransId="{F9957A29-5744-4637-9EEB-DF71C3A4D558}" sibTransId="{A489EB1F-73CF-47EA-9A30-EA8FDFC5F824}"/>
    <dgm:cxn modelId="{42291B89-8365-4FE0-A166-F3FEBF712134}" srcId="{B385859C-EAFA-4E0C-8A77-E5C5ACED2954}" destId="{93D18395-F331-40E1-87FF-37E8BF31BA19}" srcOrd="1" destOrd="0" parTransId="{991ABDAB-594F-4902-A533-3AC616C70785}" sibTransId="{B0617154-99C5-4065-9F6B-F1DDE0E59B6B}"/>
    <dgm:cxn modelId="{BF85EE8C-BC25-4ED0-8DDD-E33B3FACF3BF}" type="presOf" srcId="{B385859C-EAFA-4E0C-8A77-E5C5ACED2954}" destId="{C209AEAC-E19B-4327-967E-191DF55E0A8C}" srcOrd="0" destOrd="0" presId="urn:microsoft.com/office/officeart/2018/5/layout/IconCircleLabelList"/>
    <dgm:cxn modelId="{08FE0CAF-CED9-47F4-9453-9449A06E8BF5}" srcId="{B385859C-EAFA-4E0C-8A77-E5C5ACED2954}" destId="{0CA26157-833C-4F3B-959E-E8B0C01622B5}" srcOrd="3" destOrd="0" parTransId="{65B7BBAD-E538-427A-8901-C5CD00541FAA}" sibTransId="{1ACE1122-8EC3-409E-A7C9-4149B6D19E56}"/>
    <dgm:cxn modelId="{82E81FBC-B7F5-4715-8E9A-AA73F63845E3}" type="presOf" srcId="{0CA26157-833C-4F3B-959E-E8B0C01622B5}" destId="{B9086FB7-8DE6-47FC-BEC4-FC90A35B810B}" srcOrd="0" destOrd="0" presId="urn:microsoft.com/office/officeart/2018/5/layout/IconCircleLabelList"/>
    <dgm:cxn modelId="{80F681D0-BC0F-4B4A-B913-851D4940BBC6}" type="presOf" srcId="{A7E4C3C0-3F16-4DC9-9BD6-74059B3B8BE1}" destId="{B8195BC0-B971-4EBC-AEAD-3E3A75736D6B}" srcOrd="0" destOrd="0" presId="urn:microsoft.com/office/officeart/2018/5/layout/IconCircleLabelList"/>
    <dgm:cxn modelId="{920753D9-4B0D-4DDE-8A21-5735054D98BA}" type="presOf" srcId="{93D18395-F331-40E1-87FF-37E8BF31BA19}" destId="{F3F9BCE0-4BCC-4AF2-9C4E-937B2F30A078}" srcOrd="0" destOrd="0" presId="urn:microsoft.com/office/officeart/2018/5/layout/IconCircleLabelList"/>
    <dgm:cxn modelId="{5FBA02ED-04CF-4B0C-B05E-9279138A09F8}" srcId="{B385859C-EAFA-4E0C-8A77-E5C5ACED2954}" destId="{18047AE3-B7FC-4D7B-8003-88B28367A263}" srcOrd="2" destOrd="0" parTransId="{BCA4AC3A-D03E-4189-9184-F04B6BE7AE58}" sibTransId="{DF4AA81B-E008-49E7-87F2-5C6846E9D3E1}"/>
    <dgm:cxn modelId="{EEF79847-5320-43B3-A23C-C1D13942A6EF}" type="presParOf" srcId="{C209AEAC-E19B-4327-967E-191DF55E0A8C}" destId="{C9B0BB44-D202-40EC-8A29-9A487BCB6386}" srcOrd="0" destOrd="0" presId="urn:microsoft.com/office/officeart/2018/5/layout/IconCircleLabelList"/>
    <dgm:cxn modelId="{2363773A-C9DF-4617-8E34-AEA6A995A39F}" type="presParOf" srcId="{C9B0BB44-D202-40EC-8A29-9A487BCB6386}" destId="{EC9F323B-B943-40E9-AC0C-FEFDE4717BA4}" srcOrd="0" destOrd="0" presId="urn:microsoft.com/office/officeart/2018/5/layout/IconCircleLabelList"/>
    <dgm:cxn modelId="{500B94CB-CFFC-4574-8527-6EDB1F0D70CB}" type="presParOf" srcId="{C9B0BB44-D202-40EC-8A29-9A487BCB6386}" destId="{23E8B021-DC9A-4A8B-837F-6602CB176572}" srcOrd="1" destOrd="0" presId="urn:microsoft.com/office/officeart/2018/5/layout/IconCircleLabelList"/>
    <dgm:cxn modelId="{8E7BD505-AC15-4B2A-AC02-EA6F91E62E6B}" type="presParOf" srcId="{C9B0BB44-D202-40EC-8A29-9A487BCB6386}" destId="{0C2CDA73-4412-40FC-945A-4CA696B5ADA8}" srcOrd="2" destOrd="0" presId="urn:microsoft.com/office/officeart/2018/5/layout/IconCircleLabelList"/>
    <dgm:cxn modelId="{655EA9CF-6C9B-4672-A714-69017D1A618D}" type="presParOf" srcId="{C9B0BB44-D202-40EC-8A29-9A487BCB6386}" destId="{B8195BC0-B971-4EBC-AEAD-3E3A75736D6B}" srcOrd="3" destOrd="0" presId="urn:microsoft.com/office/officeart/2018/5/layout/IconCircleLabelList"/>
    <dgm:cxn modelId="{9EB74C4D-D486-4DF3-B008-994A3F5EF906}" type="presParOf" srcId="{C209AEAC-E19B-4327-967E-191DF55E0A8C}" destId="{A2912C80-B950-4372-B2F3-D474980F8B90}" srcOrd="1" destOrd="0" presId="urn:microsoft.com/office/officeart/2018/5/layout/IconCircleLabelList"/>
    <dgm:cxn modelId="{4B45BC03-4A01-462A-BE3F-9778969D1243}" type="presParOf" srcId="{C209AEAC-E19B-4327-967E-191DF55E0A8C}" destId="{E28A1C9B-DD6B-4FC6-A1D6-6D058B10A83F}" srcOrd="2" destOrd="0" presId="urn:microsoft.com/office/officeart/2018/5/layout/IconCircleLabelList"/>
    <dgm:cxn modelId="{B12F7860-3A38-4FD6-9F2C-9BF35ABB87F3}" type="presParOf" srcId="{E28A1C9B-DD6B-4FC6-A1D6-6D058B10A83F}" destId="{63D2EC9D-DFC2-40EB-B6E5-182C5CF411AA}" srcOrd="0" destOrd="0" presId="urn:microsoft.com/office/officeart/2018/5/layout/IconCircleLabelList"/>
    <dgm:cxn modelId="{D047C134-D516-4E3C-B467-9EBD1A5FE9F3}" type="presParOf" srcId="{E28A1C9B-DD6B-4FC6-A1D6-6D058B10A83F}" destId="{C46F3747-EE61-4C68-8B2E-274462098239}" srcOrd="1" destOrd="0" presId="urn:microsoft.com/office/officeart/2018/5/layout/IconCircleLabelList"/>
    <dgm:cxn modelId="{750C9893-4563-4E77-8906-11B0E8213F40}" type="presParOf" srcId="{E28A1C9B-DD6B-4FC6-A1D6-6D058B10A83F}" destId="{79B425A3-C501-4702-BC96-9ED013F3FF8A}" srcOrd="2" destOrd="0" presId="urn:microsoft.com/office/officeart/2018/5/layout/IconCircleLabelList"/>
    <dgm:cxn modelId="{10984A2B-B3A6-4ED3-9E46-59E86804E7CC}" type="presParOf" srcId="{E28A1C9B-DD6B-4FC6-A1D6-6D058B10A83F}" destId="{F3F9BCE0-4BCC-4AF2-9C4E-937B2F30A078}" srcOrd="3" destOrd="0" presId="urn:microsoft.com/office/officeart/2018/5/layout/IconCircleLabelList"/>
    <dgm:cxn modelId="{55FA369A-9223-43A4-AD8B-A7E69B6F9D9E}" type="presParOf" srcId="{C209AEAC-E19B-4327-967E-191DF55E0A8C}" destId="{48512DDE-97BB-4A5C-92F1-30EA864BE75C}" srcOrd="3" destOrd="0" presId="urn:microsoft.com/office/officeart/2018/5/layout/IconCircleLabelList"/>
    <dgm:cxn modelId="{20A6CC15-0651-47E7-9E4A-8083F76BDDAA}" type="presParOf" srcId="{C209AEAC-E19B-4327-967E-191DF55E0A8C}" destId="{6EC12455-1D6B-4F4C-BE8E-44E73A1B2EC4}" srcOrd="4" destOrd="0" presId="urn:microsoft.com/office/officeart/2018/5/layout/IconCircleLabelList"/>
    <dgm:cxn modelId="{463DFC03-CEC7-4E0A-ABE2-687BB4787897}" type="presParOf" srcId="{6EC12455-1D6B-4F4C-BE8E-44E73A1B2EC4}" destId="{30952C5E-51E5-45A9-85EB-774E3D5A8593}" srcOrd="0" destOrd="0" presId="urn:microsoft.com/office/officeart/2018/5/layout/IconCircleLabelList"/>
    <dgm:cxn modelId="{79F759CB-7FD4-421F-B4EB-2FB5601CBE31}" type="presParOf" srcId="{6EC12455-1D6B-4F4C-BE8E-44E73A1B2EC4}" destId="{C0588C47-D9F0-4B14-9858-FD0D1C0E2CDD}" srcOrd="1" destOrd="0" presId="urn:microsoft.com/office/officeart/2018/5/layout/IconCircleLabelList"/>
    <dgm:cxn modelId="{77451597-5E47-4A14-9139-272F3AA275E8}" type="presParOf" srcId="{6EC12455-1D6B-4F4C-BE8E-44E73A1B2EC4}" destId="{397CFEF5-C979-4367-9044-386F7B092DC7}" srcOrd="2" destOrd="0" presId="urn:microsoft.com/office/officeart/2018/5/layout/IconCircleLabelList"/>
    <dgm:cxn modelId="{1D483CBD-631C-48FD-B4E1-330051D811BC}" type="presParOf" srcId="{6EC12455-1D6B-4F4C-BE8E-44E73A1B2EC4}" destId="{BF14443A-92DE-416A-8251-ACC65497B9DF}" srcOrd="3" destOrd="0" presId="urn:microsoft.com/office/officeart/2018/5/layout/IconCircleLabelList"/>
    <dgm:cxn modelId="{66180E24-F464-4889-BC5C-1D0E8791FDFE}" type="presParOf" srcId="{C209AEAC-E19B-4327-967E-191DF55E0A8C}" destId="{16EC9DC0-88B3-45CC-8171-8CE233246C57}" srcOrd="5" destOrd="0" presId="urn:microsoft.com/office/officeart/2018/5/layout/IconCircleLabelList"/>
    <dgm:cxn modelId="{33408722-E1D7-4E08-B043-421F4AF76312}" type="presParOf" srcId="{C209AEAC-E19B-4327-967E-191DF55E0A8C}" destId="{152D092A-3EEA-45DA-85D9-583C3AA34B4A}" srcOrd="6" destOrd="0" presId="urn:microsoft.com/office/officeart/2018/5/layout/IconCircleLabelList"/>
    <dgm:cxn modelId="{5A55F1ED-6800-41D7-8251-C0776ADCC58E}" type="presParOf" srcId="{152D092A-3EEA-45DA-85D9-583C3AA34B4A}" destId="{6D8F577E-7C5D-4AE2-A70D-A3FC8790A89F}" srcOrd="0" destOrd="0" presId="urn:microsoft.com/office/officeart/2018/5/layout/IconCircleLabelList"/>
    <dgm:cxn modelId="{919AD737-0D5E-419C-B455-1EFD9B01C2F3}" type="presParOf" srcId="{152D092A-3EEA-45DA-85D9-583C3AA34B4A}" destId="{F64A3C44-4753-4552-8C32-54F201A5707F}" srcOrd="1" destOrd="0" presId="urn:microsoft.com/office/officeart/2018/5/layout/IconCircleLabelList"/>
    <dgm:cxn modelId="{F17FF357-6BF6-4D34-BAEE-C152D915B55D}" type="presParOf" srcId="{152D092A-3EEA-45DA-85D9-583C3AA34B4A}" destId="{379B9CDB-3B96-4BD8-AA59-A3531D7BDBB9}" srcOrd="2" destOrd="0" presId="urn:microsoft.com/office/officeart/2018/5/layout/IconCircleLabelList"/>
    <dgm:cxn modelId="{7A9E1168-EC9B-4EBC-836A-4120795B185B}" type="presParOf" srcId="{152D092A-3EEA-45DA-85D9-583C3AA34B4A}" destId="{B9086FB7-8DE6-47FC-BEC4-FC90A35B810B}" srcOrd="3" destOrd="0" presId="urn:microsoft.com/office/officeart/2018/5/layout/IconCircleLabelList"/>
    <dgm:cxn modelId="{D36A300C-9D6B-4DCD-92C9-9146C2710E08}" type="presParOf" srcId="{C209AEAC-E19B-4327-967E-191DF55E0A8C}" destId="{985F6C10-4A01-4BC5-9916-D2F0B46CF15D}" srcOrd="7" destOrd="0" presId="urn:microsoft.com/office/officeart/2018/5/layout/IconCircleLabelList"/>
    <dgm:cxn modelId="{90FF978B-8FA6-4522-8D18-19F19618E310}" type="presParOf" srcId="{C209AEAC-E19B-4327-967E-191DF55E0A8C}" destId="{7A425AA1-B534-42FB-8C9D-F5C2D94B381C}" srcOrd="8" destOrd="0" presId="urn:microsoft.com/office/officeart/2018/5/layout/IconCircleLabelList"/>
    <dgm:cxn modelId="{017881CD-9D88-4CCF-AE1E-6F4FD3CE9BA7}" type="presParOf" srcId="{7A425AA1-B534-42FB-8C9D-F5C2D94B381C}" destId="{7F72E729-1C7A-429E-B9CF-4A6D5FD5018D}" srcOrd="0" destOrd="0" presId="urn:microsoft.com/office/officeart/2018/5/layout/IconCircleLabelList"/>
    <dgm:cxn modelId="{AFD28255-2BFE-4AB4-B20A-54DDC6B9B0EB}" type="presParOf" srcId="{7A425AA1-B534-42FB-8C9D-F5C2D94B381C}" destId="{8C96D22D-C965-43F4-BFF3-C3B42D4348DD}" srcOrd="1" destOrd="0" presId="urn:microsoft.com/office/officeart/2018/5/layout/IconCircleLabelList"/>
    <dgm:cxn modelId="{F42E290E-D608-431F-A184-B68EF51D860A}" type="presParOf" srcId="{7A425AA1-B534-42FB-8C9D-F5C2D94B381C}" destId="{DD6A6801-FFFD-4E85-A464-144FDE03020F}" srcOrd="2" destOrd="0" presId="urn:microsoft.com/office/officeart/2018/5/layout/IconCircleLabelList"/>
    <dgm:cxn modelId="{BDBC3330-67D1-421C-AA22-A324F751502D}" type="presParOf" srcId="{7A425AA1-B534-42FB-8C9D-F5C2D94B381C}" destId="{ABA69FD3-3673-485F-8B09-8321257BF75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DCFDB-0044-4C67-9020-0FD0333A0992}">
      <dsp:nvSpPr>
        <dsp:cNvPr id="0" name=""/>
        <dsp:cNvSpPr/>
      </dsp:nvSpPr>
      <dsp:spPr>
        <a:xfrm>
          <a:off x="0" y="668654"/>
          <a:ext cx="7577136" cy="12344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C5534-7A6D-42F9-A144-36D50782717C}">
      <dsp:nvSpPr>
        <dsp:cNvPr id="0" name=""/>
        <dsp:cNvSpPr/>
      </dsp:nvSpPr>
      <dsp:spPr>
        <a:xfrm>
          <a:off x="373418" y="946403"/>
          <a:ext cx="678942" cy="678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6DA79-0704-4551-8FB4-63D554938368}">
      <dsp:nvSpPr>
        <dsp:cNvPr id="0" name=""/>
        <dsp:cNvSpPr/>
      </dsp:nvSpPr>
      <dsp:spPr>
        <a:xfrm>
          <a:off x="1425778" y="668654"/>
          <a:ext cx="6151357" cy="123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100000"/>
            </a:lnSpc>
            <a:spcBef>
              <a:spcPct val="0"/>
            </a:spcBef>
            <a:spcAft>
              <a:spcPct val="35000"/>
            </a:spcAft>
            <a:buNone/>
          </a:pPr>
          <a:r>
            <a:rPr lang="en-US" sz="2500" kern="1200"/>
            <a:t>Terraform CLI workflow is easy to learn and works great.</a:t>
          </a:r>
        </a:p>
      </dsp:txBody>
      <dsp:txXfrm>
        <a:off x="1425778" y="668654"/>
        <a:ext cx="6151357" cy="1234440"/>
      </dsp:txXfrm>
    </dsp:sp>
    <dsp:sp modelId="{BD340BA3-BFF8-469E-B8E2-F8E88E4AD2BF}">
      <dsp:nvSpPr>
        <dsp:cNvPr id="0" name=""/>
        <dsp:cNvSpPr/>
      </dsp:nvSpPr>
      <dsp:spPr>
        <a:xfrm>
          <a:off x="0" y="2211705"/>
          <a:ext cx="7577136" cy="12344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2D1A4-1861-4581-B0CC-C9D1E0C78D15}">
      <dsp:nvSpPr>
        <dsp:cNvPr id="0" name=""/>
        <dsp:cNvSpPr/>
      </dsp:nvSpPr>
      <dsp:spPr>
        <a:xfrm>
          <a:off x="373418" y="2489454"/>
          <a:ext cx="678942" cy="6789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89A472-BAF6-4BDE-9D4C-2B36B3F9E70D}">
      <dsp:nvSpPr>
        <dsp:cNvPr id="0" name=""/>
        <dsp:cNvSpPr/>
      </dsp:nvSpPr>
      <dsp:spPr>
        <a:xfrm>
          <a:off x="1425778" y="2211705"/>
          <a:ext cx="6151357" cy="123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1111250">
            <a:lnSpc>
              <a:spcPct val="100000"/>
            </a:lnSpc>
            <a:spcBef>
              <a:spcPct val="0"/>
            </a:spcBef>
            <a:spcAft>
              <a:spcPct val="35000"/>
            </a:spcAft>
            <a:buNone/>
          </a:pPr>
          <a:r>
            <a:rPr lang="en-US" sz="2500" kern="1200" dirty="0"/>
            <a:t>Terraform Cloud provides layer of well-designed automation.</a:t>
          </a:r>
        </a:p>
      </dsp:txBody>
      <dsp:txXfrm>
        <a:off x="1425778" y="2211705"/>
        <a:ext cx="6151357" cy="1234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9AA74-1CE8-4AE0-8992-2E1D3D2F62FC}">
      <dsp:nvSpPr>
        <dsp:cNvPr id="0" name=""/>
        <dsp:cNvSpPr/>
      </dsp:nvSpPr>
      <dsp:spPr>
        <a:xfrm>
          <a:off x="2381" y="2129102"/>
          <a:ext cx="2901156" cy="116046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lang="en-US" sz="4300" kern="1200" dirty="0"/>
            <a:t>init</a:t>
          </a:r>
        </a:p>
      </dsp:txBody>
      <dsp:txXfrm>
        <a:off x="582612" y="2129102"/>
        <a:ext cx="1740694" cy="1160462"/>
      </dsp:txXfrm>
    </dsp:sp>
    <dsp:sp modelId="{19DDAEB4-A0C0-450D-88BB-60902B0213B4}">
      <dsp:nvSpPr>
        <dsp:cNvPr id="0" name=""/>
        <dsp:cNvSpPr/>
      </dsp:nvSpPr>
      <dsp:spPr>
        <a:xfrm>
          <a:off x="2592289" y="2131933"/>
          <a:ext cx="2901156" cy="1160462"/>
        </a:xfrm>
        <a:prstGeom prst="chevron">
          <a:avLst/>
        </a:prstGeom>
        <a:solidFill>
          <a:schemeClr val="accent2">
            <a:hueOff val="-4165473"/>
            <a:satOff val="0"/>
            <a:lumOff val="-14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lang="en-US" sz="4300" kern="1200" dirty="0"/>
            <a:t>plan</a:t>
          </a:r>
        </a:p>
      </dsp:txBody>
      <dsp:txXfrm>
        <a:off x="3172520" y="2131933"/>
        <a:ext cx="1740694" cy="1160462"/>
      </dsp:txXfrm>
    </dsp:sp>
    <dsp:sp modelId="{C4DE75DC-0592-4706-B640-F64D875394A8}">
      <dsp:nvSpPr>
        <dsp:cNvPr id="0" name=""/>
        <dsp:cNvSpPr/>
      </dsp:nvSpPr>
      <dsp:spPr>
        <a:xfrm>
          <a:off x="5224462" y="2129102"/>
          <a:ext cx="2901156" cy="1160462"/>
        </a:xfrm>
        <a:prstGeom prst="chevron">
          <a:avLst/>
        </a:prstGeom>
        <a:solidFill>
          <a:schemeClr val="accent2">
            <a:hueOff val="-8330945"/>
            <a:satOff val="0"/>
            <a:lumOff val="-2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57341" rIns="57341" bIns="57341" numCol="1" spcCol="1270" anchor="ctr" anchorCtr="0">
          <a:noAutofit/>
        </a:bodyPr>
        <a:lstStyle/>
        <a:p>
          <a:pPr marL="0" lvl="0" indent="0" algn="ctr" defTabSz="1911350">
            <a:lnSpc>
              <a:spcPct val="90000"/>
            </a:lnSpc>
            <a:spcBef>
              <a:spcPct val="0"/>
            </a:spcBef>
            <a:spcAft>
              <a:spcPct val="35000"/>
            </a:spcAft>
            <a:buNone/>
          </a:pPr>
          <a:r>
            <a:rPr lang="en-US" sz="4300" kern="1200" dirty="0"/>
            <a:t>apply</a:t>
          </a:r>
        </a:p>
      </dsp:txBody>
      <dsp:txXfrm>
        <a:off x="5804693" y="2129102"/>
        <a:ext cx="1740694" cy="1160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3BA9F-1421-EC46-814E-389D7475505F}">
      <dsp:nvSpPr>
        <dsp:cNvPr id="0" name=""/>
        <dsp:cNvSpPr/>
      </dsp:nvSpPr>
      <dsp:spPr>
        <a:xfrm>
          <a:off x="0" y="632609"/>
          <a:ext cx="7577136"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is the current state of the environment?</a:t>
          </a:r>
        </a:p>
      </dsp:txBody>
      <dsp:txXfrm>
        <a:off x="21075" y="653684"/>
        <a:ext cx="7534986" cy="389580"/>
      </dsp:txXfrm>
    </dsp:sp>
    <dsp:sp modelId="{21E56867-1056-1D4D-9E3D-C6617862DCD1}">
      <dsp:nvSpPr>
        <dsp:cNvPr id="0" name=""/>
        <dsp:cNvSpPr/>
      </dsp:nvSpPr>
      <dsp:spPr>
        <a:xfrm>
          <a:off x="0" y="1116180"/>
          <a:ext cx="7577136"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does this code say the environment should be?</a:t>
          </a:r>
        </a:p>
      </dsp:txBody>
      <dsp:txXfrm>
        <a:off x="21075" y="1137255"/>
        <a:ext cx="7534986" cy="389580"/>
      </dsp:txXfrm>
    </dsp:sp>
    <dsp:sp modelId="{7D25C70C-CAB6-7948-AD9F-1C66606F244C}">
      <dsp:nvSpPr>
        <dsp:cNvPr id="0" name=""/>
        <dsp:cNvSpPr/>
      </dsp:nvSpPr>
      <dsp:spPr>
        <a:xfrm>
          <a:off x="0" y="1599750"/>
          <a:ext cx="7577136"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Here is my plan to get the environment into the desired state</a:t>
          </a:r>
        </a:p>
      </dsp:txBody>
      <dsp:txXfrm>
        <a:off x="21075" y="1620825"/>
        <a:ext cx="7534986" cy="389580"/>
      </dsp:txXfrm>
    </dsp:sp>
    <dsp:sp modelId="{781FAF19-8FFC-A84E-9EFC-3ADA665E9C82}">
      <dsp:nvSpPr>
        <dsp:cNvPr id="0" name=""/>
        <dsp:cNvSpPr/>
      </dsp:nvSpPr>
      <dsp:spPr>
        <a:xfrm>
          <a:off x="0" y="2083320"/>
          <a:ext cx="7577136"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Should I apply it?</a:t>
          </a:r>
        </a:p>
      </dsp:txBody>
      <dsp:txXfrm>
        <a:off x="21075" y="2104395"/>
        <a:ext cx="7534986" cy="389580"/>
      </dsp:txXfrm>
    </dsp:sp>
    <dsp:sp modelId="{28851446-0EBC-6A4B-8B6D-999162CD8E57}">
      <dsp:nvSpPr>
        <dsp:cNvPr id="0" name=""/>
        <dsp:cNvSpPr/>
      </dsp:nvSpPr>
      <dsp:spPr>
        <a:xfrm>
          <a:off x="0" y="2566890"/>
          <a:ext cx="7577136"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Ok, I’m Applying it</a:t>
          </a:r>
        </a:p>
      </dsp:txBody>
      <dsp:txXfrm>
        <a:off x="21075" y="2587965"/>
        <a:ext cx="7534986" cy="389580"/>
      </dsp:txXfrm>
    </dsp:sp>
    <dsp:sp modelId="{32AD1E82-1116-D04D-9BE3-694193BAA5B7}">
      <dsp:nvSpPr>
        <dsp:cNvPr id="0" name=""/>
        <dsp:cNvSpPr/>
      </dsp:nvSpPr>
      <dsp:spPr>
        <a:xfrm>
          <a:off x="0" y="3050459"/>
          <a:ext cx="7577136"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Save the new current state</a:t>
          </a:r>
        </a:p>
      </dsp:txBody>
      <dsp:txXfrm>
        <a:off x="21075" y="3071534"/>
        <a:ext cx="7534986" cy="389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88F4A-EE86-418E-9276-F0430C2690D6}">
      <dsp:nvSpPr>
        <dsp:cNvPr id="0" name=""/>
        <dsp:cNvSpPr/>
      </dsp:nvSpPr>
      <dsp:spPr>
        <a:xfrm>
          <a:off x="0" y="668654"/>
          <a:ext cx="5662228" cy="12344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F833B9-2A6F-444D-8BFA-21DF00751D65}">
      <dsp:nvSpPr>
        <dsp:cNvPr id="0" name=""/>
        <dsp:cNvSpPr/>
      </dsp:nvSpPr>
      <dsp:spPr>
        <a:xfrm>
          <a:off x="373418" y="946403"/>
          <a:ext cx="678942" cy="678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7E409-B54A-45B7-B5E6-825FF17DF560}">
      <dsp:nvSpPr>
        <dsp:cNvPr id="0" name=""/>
        <dsp:cNvSpPr/>
      </dsp:nvSpPr>
      <dsp:spPr>
        <a:xfrm>
          <a:off x="1425778" y="668654"/>
          <a:ext cx="4236449" cy="123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889000">
            <a:lnSpc>
              <a:spcPct val="100000"/>
            </a:lnSpc>
            <a:spcBef>
              <a:spcPct val="0"/>
            </a:spcBef>
            <a:spcAft>
              <a:spcPct val="35000"/>
            </a:spcAft>
            <a:buNone/>
          </a:pPr>
          <a:r>
            <a:rPr lang="en-US" sz="2000" kern="1200"/>
            <a:t>Terraform uses HashiCorp Configuration Language (HCL)</a:t>
          </a:r>
        </a:p>
      </dsp:txBody>
      <dsp:txXfrm>
        <a:off x="1425778" y="668654"/>
        <a:ext cx="4236449" cy="1234440"/>
      </dsp:txXfrm>
    </dsp:sp>
    <dsp:sp modelId="{5EC31087-3233-4D76-9A52-1FA03E8E3B5C}">
      <dsp:nvSpPr>
        <dsp:cNvPr id="0" name=""/>
        <dsp:cNvSpPr/>
      </dsp:nvSpPr>
      <dsp:spPr>
        <a:xfrm>
          <a:off x="0" y="2211705"/>
          <a:ext cx="5662228" cy="12344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B55F46-93CB-47DB-8303-DB7767CE8283}">
      <dsp:nvSpPr>
        <dsp:cNvPr id="0" name=""/>
        <dsp:cNvSpPr/>
      </dsp:nvSpPr>
      <dsp:spPr>
        <a:xfrm>
          <a:off x="373418" y="2489454"/>
          <a:ext cx="678942" cy="6789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9DADF-F085-4C55-8BC6-B85F5BAE5EF3}">
      <dsp:nvSpPr>
        <dsp:cNvPr id="0" name=""/>
        <dsp:cNvSpPr/>
      </dsp:nvSpPr>
      <dsp:spPr>
        <a:xfrm>
          <a:off x="1425778" y="2211705"/>
          <a:ext cx="4236449" cy="123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889000">
            <a:lnSpc>
              <a:spcPct val="100000"/>
            </a:lnSpc>
            <a:spcBef>
              <a:spcPct val="0"/>
            </a:spcBef>
            <a:spcAft>
              <a:spcPct val="35000"/>
            </a:spcAft>
            <a:buNone/>
          </a:pPr>
          <a:r>
            <a:rPr lang="en-US" sz="2000" kern="1200"/>
            <a:t>A bit of a cross between YAML and JSON</a:t>
          </a:r>
        </a:p>
      </dsp:txBody>
      <dsp:txXfrm>
        <a:off x="1425778" y="2211705"/>
        <a:ext cx="4236449" cy="12344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29AA9-EFAB-8F45-8AE0-2F91DF3EA4A8}">
      <dsp:nvSpPr>
        <dsp:cNvPr id="0" name=""/>
        <dsp:cNvSpPr/>
      </dsp:nvSpPr>
      <dsp:spPr>
        <a:xfrm>
          <a:off x="0" y="46912"/>
          <a:ext cx="5662228" cy="9534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Use the plan command</a:t>
          </a:r>
        </a:p>
      </dsp:txBody>
      <dsp:txXfrm>
        <a:off x="46541" y="93453"/>
        <a:ext cx="5569146" cy="860321"/>
      </dsp:txXfrm>
    </dsp:sp>
    <dsp:sp modelId="{1EC913A1-890B-FE4D-B318-F62400E89A89}">
      <dsp:nvSpPr>
        <dsp:cNvPr id="0" name=""/>
        <dsp:cNvSpPr/>
      </dsp:nvSpPr>
      <dsp:spPr>
        <a:xfrm>
          <a:off x="0" y="1069436"/>
          <a:ext cx="5662228" cy="9534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“terraform plan” is just like apply… </a:t>
          </a:r>
        </a:p>
      </dsp:txBody>
      <dsp:txXfrm>
        <a:off x="46541" y="1115977"/>
        <a:ext cx="5569146" cy="860321"/>
      </dsp:txXfrm>
    </dsp:sp>
    <dsp:sp modelId="{CFEB878F-D17F-8343-A1E7-D4D2648681C1}">
      <dsp:nvSpPr>
        <dsp:cNvPr id="0" name=""/>
        <dsp:cNvSpPr/>
      </dsp:nvSpPr>
      <dsp:spPr>
        <a:xfrm>
          <a:off x="0" y="2091960"/>
          <a:ext cx="5662228" cy="9534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Except it makes no attempt to change infrastructure</a:t>
          </a:r>
        </a:p>
      </dsp:txBody>
      <dsp:txXfrm>
        <a:off x="46541" y="2138501"/>
        <a:ext cx="5569146" cy="860321"/>
      </dsp:txXfrm>
    </dsp:sp>
    <dsp:sp modelId="{7B5B3226-485F-234F-ACB0-197CAE498C09}">
      <dsp:nvSpPr>
        <dsp:cNvPr id="0" name=""/>
        <dsp:cNvSpPr/>
      </dsp:nvSpPr>
      <dsp:spPr>
        <a:xfrm>
          <a:off x="0" y="3114483"/>
          <a:ext cx="5662228" cy="9534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Use the “-out” parameter, to save the plan to a file</a:t>
          </a:r>
        </a:p>
      </dsp:txBody>
      <dsp:txXfrm>
        <a:off x="46541" y="3161024"/>
        <a:ext cx="5569146" cy="8603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8D767-FEB2-4547-987D-84CD58AD3EFC}">
      <dsp:nvSpPr>
        <dsp:cNvPr id="0" name=""/>
        <dsp:cNvSpPr/>
      </dsp:nvSpPr>
      <dsp:spPr>
        <a:xfrm>
          <a:off x="4749055" y="35523"/>
          <a:ext cx="1216322" cy="121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25A5AB"/>
              </a:solidFill>
              <a:latin typeface="Calibri"/>
              <a:ea typeface="+mn-ea"/>
              <a:cs typeface="Segoe UI" pitchFamily="34" charset="0"/>
            </a:rPr>
            <a:t>Plan</a:t>
          </a:r>
          <a:endParaRPr lang="en-US" sz="2900" b="1" kern="1200" dirty="0">
            <a:solidFill>
              <a:srgbClr val="25A5AB"/>
            </a:solidFill>
            <a:latin typeface="Calibri"/>
            <a:ea typeface="+mn-ea"/>
            <a:cs typeface="Segoe UI" pitchFamily="34" charset="0"/>
          </a:endParaRPr>
        </a:p>
      </dsp:txBody>
      <dsp:txXfrm>
        <a:off x="4749055" y="35523"/>
        <a:ext cx="1216322" cy="1216322"/>
      </dsp:txXfrm>
    </dsp:sp>
    <dsp:sp modelId="{ACD5383D-4A82-3045-944F-027861085EB6}">
      <dsp:nvSpPr>
        <dsp:cNvPr id="0" name=""/>
        <dsp:cNvSpPr/>
      </dsp:nvSpPr>
      <dsp:spPr>
        <a:xfrm>
          <a:off x="1881352" y="-443"/>
          <a:ext cx="4568495" cy="4568495"/>
        </a:xfrm>
        <a:prstGeom prst="circularArrow">
          <a:avLst>
            <a:gd name="adj1" fmla="val 5192"/>
            <a:gd name="adj2" fmla="val 335297"/>
            <a:gd name="adj3" fmla="val 21295750"/>
            <a:gd name="adj4" fmla="val 19764041"/>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7FF66D-3B53-9744-A682-AB80C3A3B142}">
      <dsp:nvSpPr>
        <dsp:cNvPr id="0" name=""/>
        <dsp:cNvSpPr/>
      </dsp:nvSpPr>
      <dsp:spPr>
        <a:xfrm>
          <a:off x="5485515" y="2302113"/>
          <a:ext cx="1216322" cy="121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0000"/>
              </a:solidFill>
              <a:latin typeface="Calibri"/>
              <a:ea typeface="+mn-ea"/>
              <a:cs typeface="Segoe UI" pitchFamily="34" charset="0"/>
            </a:rPr>
            <a:t>Review</a:t>
          </a:r>
          <a:endParaRPr lang="en-US" sz="2900" b="1" kern="1200" dirty="0">
            <a:solidFill>
              <a:srgbClr val="FF0000"/>
            </a:solidFill>
            <a:latin typeface="Calibri"/>
            <a:ea typeface="+mn-ea"/>
            <a:cs typeface="Segoe UI" pitchFamily="34" charset="0"/>
          </a:endParaRPr>
        </a:p>
      </dsp:txBody>
      <dsp:txXfrm>
        <a:off x="5485515" y="2302113"/>
        <a:ext cx="1216322" cy="1216322"/>
      </dsp:txXfrm>
    </dsp:sp>
    <dsp:sp modelId="{3EBD8708-0D67-BE4D-9E03-D2B87552DF15}">
      <dsp:nvSpPr>
        <dsp:cNvPr id="0" name=""/>
        <dsp:cNvSpPr/>
      </dsp:nvSpPr>
      <dsp:spPr>
        <a:xfrm>
          <a:off x="1881352" y="-443"/>
          <a:ext cx="4568495" cy="4568495"/>
        </a:xfrm>
        <a:prstGeom prst="circularArrow">
          <a:avLst>
            <a:gd name="adj1" fmla="val 5192"/>
            <a:gd name="adj2" fmla="val 335297"/>
            <a:gd name="adj3" fmla="val 4017297"/>
            <a:gd name="adj4" fmla="val 2251046"/>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F37B49-EB31-354B-9C84-FC730E2B185F}">
      <dsp:nvSpPr>
        <dsp:cNvPr id="0" name=""/>
        <dsp:cNvSpPr/>
      </dsp:nvSpPr>
      <dsp:spPr>
        <a:xfrm>
          <a:off x="3557438" y="3702943"/>
          <a:ext cx="1216322" cy="121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25A5AB"/>
              </a:solidFill>
              <a:latin typeface="Calibri"/>
              <a:ea typeface="+mn-ea"/>
              <a:cs typeface="Segoe UI" pitchFamily="34" charset="0"/>
            </a:rPr>
            <a:t>Approve</a:t>
          </a:r>
          <a:endParaRPr lang="en-US" sz="2900" b="1" kern="1200" dirty="0">
            <a:solidFill>
              <a:srgbClr val="25A5AB"/>
            </a:solidFill>
            <a:latin typeface="Calibri"/>
            <a:ea typeface="+mn-ea"/>
            <a:cs typeface="Segoe UI" pitchFamily="34" charset="0"/>
          </a:endParaRPr>
        </a:p>
      </dsp:txBody>
      <dsp:txXfrm>
        <a:off x="3557438" y="3702943"/>
        <a:ext cx="1216322" cy="1216322"/>
      </dsp:txXfrm>
    </dsp:sp>
    <dsp:sp modelId="{2D728425-6509-F14D-93F7-919DC735FEAB}">
      <dsp:nvSpPr>
        <dsp:cNvPr id="0" name=""/>
        <dsp:cNvSpPr/>
      </dsp:nvSpPr>
      <dsp:spPr>
        <a:xfrm>
          <a:off x="1881352" y="-443"/>
          <a:ext cx="4568495" cy="4568495"/>
        </a:xfrm>
        <a:prstGeom prst="circularArrow">
          <a:avLst>
            <a:gd name="adj1" fmla="val 5192"/>
            <a:gd name="adj2" fmla="val 335297"/>
            <a:gd name="adj3" fmla="val 8213656"/>
            <a:gd name="adj4" fmla="val 6447405"/>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61B5A-95F8-EE4D-BE23-0796F0CE3A09}">
      <dsp:nvSpPr>
        <dsp:cNvPr id="0" name=""/>
        <dsp:cNvSpPr/>
      </dsp:nvSpPr>
      <dsp:spPr>
        <a:xfrm>
          <a:off x="1629361" y="2302113"/>
          <a:ext cx="1216322" cy="121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25A5AB"/>
              </a:solidFill>
              <a:latin typeface="Calibri"/>
              <a:ea typeface="+mn-ea"/>
              <a:cs typeface="Segoe UI" pitchFamily="34" charset="0"/>
            </a:rPr>
            <a:t>Apply</a:t>
          </a:r>
          <a:endParaRPr lang="en-US" sz="2900" b="1" kern="1200" dirty="0">
            <a:solidFill>
              <a:srgbClr val="25A5AB"/>
            </a:solidFill>
            <a:latin typeface="Calibri"/>
            <a:ea typeface="+mn-ea"/>
            <a:cs typeface="Segoe UI" pitchFamily="34" charset="0"/>
          </a:endParaRPr>
        </a:p>
      </dsp:txBody>
      <dsp:txXfrm>
        <a:off x="1629361" y="2302113"/>
        <a:ext cx="1216322" cy="1216322"/>
      </dsp:txXfrm>
    </dsp:sp>
    <dsp:sp modelId="{78B247BC-3915-E541-9EA5-4D91FA9FF46B}">
      <dsp:nvSpPr>
        <dsp:cNvPr id="0" name=""/>
        <dsp:cNvSpPr/>
      </dsp:nvSpPr>
      <dsp:spPr>
        <a:xfrm>
          <a:off x="1881352" y="-443"/>
          <a:ext cx="4568495" cy="4568495"/>
        </a:xfrm>
        <a:prstGeom prst="circularArrow">
          <a:avLst>
            <a:gd name="adj1" fmla="val 5192"/>
            <a:gd name="adj2" fmla="val 335297"/>
            <a:gd name="adj3" fmla="val 12300661"/>
            <a:gd name="adj4" fmla="val 10768953"/>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7EAA0-F974-8647-9AA2-5C44507C8107}">
      <dsp:nvSpPr>
        <dsp:cNvPr id="0" name=""/>
        <dsp:cNvSpPr/>
      </dsp:nvSpPr>
      <dsp:spPr>
        <a:xfrm>
          <a:off x="2365821" y="35523"/>
          <a:ext cx="1216322" cy="121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1"/>
              </a:solidFill>
              <a:latin typeface="Calibri"/>
              <a:ea typeface="+mj-ea"/>
              <a:cs typeface="Segoe UI" pitchFamily="34" charset="0"/>
            </a:rPr>
            <a:t>Code</a:t>
          </a:r>
          <a:endParaRPr lang="en-US" sz="2900" b="1" kern="1200" dirty="0">
            <a:solidFill>
              <a:schemeClr val="accent1"/>
            </a:solidFill>
            <a:latin typeface="Calibri"/>
            <a:ea typeface="+mj-ea"/>
            <a:cs typeface="Segoe UI" pitchFamily="34" charset="0"/>
          </a:endParaRPr>
        </a:p>
      </dsp:txBody>
      <dsp:txXfrm>
        <a:off x="2365821" y="35523"/>
        <a:ext cx="1216322" cy="1216322"/>
      </dsp:txXfrm>
    </dsp:sp>
    <dsp:sp modelId="{9D63822C-86C9-3440-988F-A9A80333A569}">
      <dsp:nvSpPr>
        <dsp:cNvPr id="0" name=""/>
        <dsp:cNvSpPr/>
      </dsp:nvSpPr>
      <dsp:spPr>
        <a:xfrm>
          <a:off x="1881352" y="-443"/>
          <a:ext cx="4568495" cy="4568495"/>
        </a:xfrm>
        <a:prstGeom prst="circularArrow">
          <a:avLst>
            <a:gd name="adj1" fmla="val 5192"/>
            <a:gd name="adj2" fmla="val 335297"/>
            <a:gd name="adj3" fmla="val 16868278"/>
            <a:gd name="adj4" fmla="val 15196425"/>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1F934-8C86-4605-B8BC-0F00F7272008}">
      <dsp:nvSpPr>
        <dsp:cNvPr id="0" name=""/>
        <dsp:cNvSpPr/>
      </dsp:nvSpPr>
      <dsp:spPr>
        <a:xfrm>
          <a:off x="87113" y="664103"/>
          <a:ext cx="1106784" cy="11067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80B8C1-56DB-4C66-8AFC-3D07C42B3EE1}">
      <dsp:nvSpPr>
        <dsp:cNvPr id="0" name=""/>
        <dsp:cNvSpPr/>
      </dsp:nvSpPr>
      <dsp:spPr>
        <a:xfrm>
          <a:off x="319538" y="896528"/>
          <a:ext cx="641934" cy="6419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04E504-077E-46A4-83EC-C0A1A8E2A3E0}">
      <dsp:nvSpPr>
        <dsp:cNvPr id="0" name=""/>
        <dsp:cNvSpPr/>
      </dsp:nvSpPr>
      <dsp:spPr>
        <a:xfrm>
          <a:off x="1431065" y="664103"/>
          <a:ext cx="2608848" cy="110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Code Reviews are important, but are up to interpretation</a:t>
          </a:r>
        </a:p>
      </dsp:txBody>
      <dsp:txXfrm>
        <a:off x="1431065" y="664103"/>
        <a:ext cx="2608848" cy="1106784"/>
      </dsp:txXfrm>
    </dsp:sp>
    <dsp:sp modelId="{925529CF-6E05-424C-B022-8017D3E88CB3}">
      <dsp:nvSpPr>
        <dsp:cNvPr id="0" name=""/>
        <dsp:cNvSpPr/>
      </dsp:nvSpPr>
      <dsp:spPr>
        <a:xfrm>
          <a:off x="4494486" y="664103"/>
          <a:ext cx="1106784" cy="11067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61979-F9AD-48A6-B8C7-8F1723766548}">
      <dsp:nvSpPr>
        <dsp:cNvPr id="0" name=""/>
        <dsp:cNvSpPr/>
      </dsp:nvSpPr>
      <dsp:spPr>
        <a:xfrm>
          <a:off x="4726910" y="896528"/>
          <a:ext cx="641934" cy="6419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CE2815-A41F-44C4-A7F7-D2E61927A80D}">
      <dsp:nvSpPr>
        <dsp:cNvPr id="0" name=""/>
        <dsp:cNvSpPr/>
      </dsp:nvSpPr>
      <dsp:spPr>
        <a:xfrm>
          <a:off x="5838438" y="664103"/>
          <a:ext cx="2608848" cy="110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The plan is the final word on what Terraform will try to do</a:t>
          </a:r>
        </a:p>
      </dsp:txBody>
      <dsp:txXfrm>
        <a:off x="5838438" y="664103"/>
        <a:ext cx="2608848" cy="1106784"/>
      </dsp:txXfrm>
    </dsp:sp>
    <dsp:sp modelId="{54AF448B-B8E2-4EE4-9094-E0932C2944D9}">
      <dsp:nvSpPr>
        <dsp:cNvPr id="0" name=""/>
        <dsp:cNvSpPr/>
      </dsp:nvSpPr>
      <dsp:spPr>
        <a:xfrm>
          <a:off x="87113" y="2496312"/>
          <a:ext cx="1106784" cy="11067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F0AAB4-C7C7-45E2-BB74-431EA90BD7DA}">
      <dsp:nvSpPr>
        <dsp:cNvPr id="0" name=""/>
        <dsp:cNvSpPr/>
      </dsp:nvSpPr>
      <dsp:spPr>
        <a:xfrm>
          <a:off x="319538" y="2728736"/>
          <a:ext cx="641934" cy="6419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E05747-811E-440D-947D-97344CD2BD04}">
      <dsp:nvSpPr>
        <dsp:cNvPr id="0" name=""/>
        <dsp:cNvSpPr/>
      </dsp:nvSpPr>
      <dsp:spPr>
        <a:xfrm>
          <a:off x="1431065" y="2496312"/>
          <a:ext cx="2608848" cy="110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Terraform wins every* disagreement</a:t>
          </a:r>
        </a:p>
      </dsp:txBody>
      <dsp:txXfrm>
        <a:off x="1431065" y="2496312"/>
        <a:ext cx="2608848" cy="1106784"/>
      </dsp:txXfrm>
    </dsp:sp>
    <dsp:sp modelId="{361A13C6-9B84-44B9-BD7B-09759E23FBBE}">
      <dsp:nvSpPr>
        <dsp:cNvPr id="0" name=""/>
        <dsp:cNvSpPr/>
      </dsp:nvSpPr>
      <dsp:spPr>
        <a:xfrm>
          <a:off x="4494486" y="2496312"/>
          <a:ext cx="1106784" cy="110678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4C582D-BB6E-433B-9432-409362118F23}">
      <dsp:nvSpPr>
        <dsp:cNvPr id="0" name=""/>
        <dsp:cNvSpPr/>
      </dsp:nvSpPr>
      <dsp:spPr>
        <a:xfrm>
          <a:off x="4726910" y="2728736"/>
          <a:ext cx="641934" cy="6419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02129-1E3A-4DE8-8C74-F78A1F356D8A}">
      <dsp:nvSpPr>
        <dsp:cNvPr id="0" name=""/>
        <dsp:cNvSpPr/>
      </dsp:nvSpPr>
      <dsp:spPr>
        <a:xfrm>
          <a:off x="5838438" y="2496312"/>
          <a:ext cx="2608848" cy="110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Actually… Azure has the final word.</a:t>
          </a:r>
        </a:p>
      </dsp:txBody>
      <dsp:txXfrm>
        <a:off x="5838438" y="2496312"/>
        <a:ext cx="2608848" cy="11067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F323B-B943-40E9-AC0C-FEFDE4717BA4}">
      <dsp:nvSpPr>
        <dsp:cNvPr id="0" name=""/>
        <dsp:cNvSpPr/>
      </dsp:nvSpPr>
      <dsp:spPr>
        <a:xfrm>
          <a:off x="410220" y="524950"/>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E8B021-DC9A-4A8B-837F-6602CB176572}">
      <dsp:nvSpPr>
        <dsp:cNvPr id="0" name=""/>
        <dsp:cNvSpPr/>
      </dsp:nvSpPr>
      <dsp:spPr>
        <a:xfrm>
          <a:off x="644220" y="75895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195BC0-B971-4EBC-AEAD-3E3A75736D6B}">
      <dsp:nvSpPr>
        <dsp:cNvPr id="0" name=""/>
        <dsp:cNvSpPr/>
      </dsp:nvSpPr>
      <dsp:spPr>
        <a:xfrm>
          <a:off x="59220" y="196495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baseline="30000"/>
            <a:t>Remote state</a:t>
          </a:r>
          <a:endParaRPr lang="en-US" sz="2000" kern="1200"/>
        </a:p>
      </dsp:txBody>
      <dsp:txXfrm>
        <a:off x="59220" y="1964951"/>
        <a:ext cx="1800000" cy="720000"/>
      </dsp:txXfrm>
    </dsp:sp>
    <dsp:sp modelId="{63D2EC9D-DFC2-40EB-B6E5-182C5CF411AA}">
      <dsp:nvSpPr>
        <dsp:cNvPr id="0" name=""/>
        <dsp:cNvSpPr/>
      </dsp:nvSpPr>
      <dsp:spPr>
        <a:xfrm>
          <a:off x="2525220" y="524950"/>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F3747-EE61-4C68-8B2E-274462098239}">
      <dsp:nvSpPr>
        <dsp:cNvPr id="0" name=""/>
        <dsp:cNvSpPr/>
      </dsp:nvSpPr>
      <dsp:spPr>
        <a:xfrm>
          <a:off x="2759220" y="75895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9BCE0-4BCC-4AF2-9C4E-937B2F30A078}">
      <dsp:nvSpPr>
        <dsp:cNvPr id="0" name=""/>
        <dsp:cNvSpPr/>
      </dsp:nvSpPr>
      <dsp:spPr>
        <a:xfrm>
          <a:off x="2174220" y="196495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baseline="30000"/>
            <a:t>Centralized runs</a:t>
          </a:r>
          <a:endParaRPr lang="en-US" sz="2000" kern="1200"/>
        </a:p>
      </dsp:txBody>
      <dsp:txXfrm>
        <a:off x="2174220" y="1964951"/>
        <a:ext cx="1800000" cy="720000"/>
      </dsp:txXfrm>
    </dsp:sp>
    <dsp:sp modelId="{30952C5E-51E5-45A9-85EB-774E3D5A8593}">
      <dsp:nvSpPr>
        <dsp:cNvPr id="0" name=""/>
        <dsp:cNvSpPr/>
      </dsp:nvSpPr>
      <dsp:spPr>
        <a:xfrm>
          <a:off x="4640220" y="524950"/>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88C47-D9F0-4B14-9858-FD0D1C0E2CDD}">
      <dsp:nvSpPr>
        <dsp:cNvPr id="0" name=""/>
        <dsp:cNvSpPr/>
      </dsp:nvSpPr>
      <dsp:spPr>
        <a:xfrm>
          <a:off x="4874220" y="75895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14443A-92DE-416A-8251-ACC65497B9DF}">
      <dsp:nvSpPr>
        <dsp:cNvPr id="0" name=""/>
        <dsp:cNvSpPr/>
      </dsp:nvSpPr>
      <dsp:spPr>
        <a:xfrm>
          <a:off x="4289220" y="196495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baseline="30000"/>
            <a:t>Plan approvals</a:t>
          </a:r>
          <a:endParaRPr lang="en-US" sz="2000" kern="1200"/>
        </a:p>
      </dsp:txBody>
      <dsp:txXfrm>
        <a:off x="4289220" y="1964951"/>
        <a:ext cx="1800000" cy="720000"/>
      </dsp:txXfrm>
    </dsp:sp>
    <dsp:sp modelId="{6D8F577E-7C5D-4AE2-A70D-A3FC8790A89F}">
      <dsp:nvSpPr>
        <dsp:cNvPr id="0" name=""/>
        <dsp:cNvSpPr/>
      </dsp:nvSpPr>
      <dsp:spPr>
        <a:xfrm>
          <a:off x="6755220" y="524950"/>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4A3C44-4753-4552-8C32-54F201A5707F}">
      <dsp:nvSpPr>
        <dsp:cNvPr id="0" name=""/>
        <dsp:cNvSpPr/>
      </dsp:nvSpPr>
      <dsp:spPr>
        <a:xfrm>
          <a:off x="6989220" y="75895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086FB7-8DE6-47FC-BEC4-FC90A35B810B}">
      <dsp:nvSpPr>
        <dsp:cNvPr id="0" name=""/>
        <dsp:cNvSpPr/>
      </dsp:nvSpPr>
      <dsp:spPr>
        <a:xfrm>
          <a:off x="6404220" y="196495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baseline="30000"/>
            <a:t>Historical reporting</a:t>
          </a:r>
          <a:endParaRPr lang="en-US" sz="2000" kern="1200"/>
        </a:p>
      </dsp:txBody>
      <dsp:txXfrm>
        <a:off x="6404220" y="1964951"/>
        <a:ext cx="1800000" cy="720000"/>
      </dsp:txXfrm>
    </dsp:sp>
    <dsp:sp modelId="{7F72E729-1C7A-429E-B9CF-4A6D5FD5018D}">
      <dsp:nvSpPr>
        <dsp:cNvPr id="0" name=""/>
        <dsp:cNvSpPr/>
      </dsp:nvSpPr>
      <dsp:spPr>
        <a:xfrm>
          <a:off x="8870220" y="524950"/>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96D22D-C965-43F4-BFF3-C3B42D4348DD}">
      <dsp:nvSpPr>
        <dsp:cNvPr id="0" name=""/>
        <dsp:cNvSpPr/>
      </dsp:nvSpPr>
      <dsp:spPr>
        <a:xfrm>
          <a:off x="9104220" y="75895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A69FD3-3673-485F-8B09-8321257BF75E}">
      <dsp:nvSpPr>
        <dsp:cNvPr id="0" name=""/>
        <dsp:cNvSpPr/>
      </dsp:nvSpPr>
      <dsp:spPr>
        <a:xfrm>
          <a:off x="8519220" y="196495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baseline="30000"/>
            <a:t>Team work makes the dream work</a:t>
          </a:r>
          <a:endParaRPr lang="en-US" sz="2000" kern="1200"/>
        </a:p>
      </dsp:txBody>
      <dsp:txXfrm>
        <a:off x="8519220" y="1964951"/>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7/24/2022</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7/24/2022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the quote: https://hub.packtpub.com/what-does-infrastructure-code-actually-mean/</a:t>
            </a:r>
          </a:p>
        </p:txBody>
      </p:sp>
      <p:sp>
        <p:nvSpPr>
          <p:cNvPr id="4" name="Slide Number Placeholder 3"/>
          <p:cNvSpPr>
            <a:spLocks noGrp="1"/>
          </p:cNvSpPr>
          <p:nvPr>
            <p:ph type="sldNum" sz="quarter" idx="5"/>
          </p:nvPr>
        </p:nvSpPr>
        <p:spPr/>
        <p:txBody>
          <a:bodyPr/>
          <a:lstStyle/>
          <a:p>
            <a:fld id="{37E24C93-78CA-4AF0-9E77-825D60ABA46D}" type="slidenum">
              <a:rPr lang="en-US" smtClean="0"/>
              <a:t>4</a:t>
            </a:fld>
            <a:endParaRPr lang="en-US"/>
          </a:p>
        </p:txBody>
      </p:sp>
    </p:spTree>
    <p:extLst>
      <p:ext uri="{BB962C8B-B14F-4D97-AF65-F5344CB8AC3E}">
        <p14:creationId xmlns:p14="http://schemas.microsoft.com/office/powerpoint/2010/main" val="3094555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18</a:t>
            </a:fld>
            <a:endParaRPr lang="en-US"/>
          </a:p>
        </p:txBody>
      </p:sp>
    </p:spTree>
    <p:extLst>
      <p:ext uri="{BB962C8B-B14F-4D97-AF65-F5344CB8AC3E}">
        <p14:creationId xmlns:p14="http://schemas.microsoft.com/office/powerpoint/2010/main" val="3987392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19</a:t>
            </a:fld>
            <a:endParaRPr lang="en-US" dirty="0"/>
          </a:p>
        </p:txBody>
      </p:sp>
    </p:spTree>
    <p:extLst>
      <p:ext uri="{BB962C8B-B14F-4D97-AF65-F5344CB8AC3E}">
        <p14:creationId xmlns:p14="http://schemas.microsoft.com/office/powerpoint/2010/main" val="1459345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Terraform code</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Resources</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 providers</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Special blocks like terraform and provider</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Modules</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20</a:t>
            </a:fld>
            <a:endParaRPr lang="en-US"/>
          </a:p>
        </p:txBody>
      </p:sp>
    </p:spTree>
    <p:extLst>
      <p:ext uri="{BB962C8B-B14F-4D97-AF65-F5344CB8AC3E}">
        <p14:creationId xmlns:p14="http://schemas.microsoft.com/office/powerpoint/2010/main" val="4090920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Terraform providers</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Multi-cloud / multi-</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saas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Other clouds: GCP, AWS, Digital Ocean</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21</a:t>
            </a:fld>
            <a:endParaRPr lang="en-US"/>
          </a:p>
        </p:txBody>
      </p:sp>
    </p:spTree>
    <p:extLst>
      <p:ext uri="{BB962C8B-B14F-4D97-AF65-F5344CB8AC3E}">
        <p14:creationId xmlns:p14="http://schemas.microsoft.com/office/powerpoint/2010/main" val="2740746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Azure Family: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AzureRm</a:t>
            </a:r>
            <a:r>
              <a:rPr lang="en-US" sz="1200" dirty="0">
                <a:effectLst/>
                <a:latin typeface="Calibri" panose="020F0502020204030204" pitchFamily="34" charset="0"/>
                <a:ea typeface="Calibri" panose="020F0502020204030204" pitchFamily="34" charset="0"/>
                <a:cs typeface="Times New Roman" panose="02020603050405020304" pitchFamily="18" charset="0"/>
              </a:rPr>
              <a:t>, Azure AD, Azure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Devops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22</a:t>
            </a:fld>
            <a:endParaRPr lang="en-US"/>
          </a:p>
        </p:txBody>
      </p:sp>
    </p:spTree>
    <p:extLst>
      <p:ext uri="{BB962C8B-B14F-4D97-AF65-F5344CB8AC3E}">
        <p14:creationId xmlns:p14="http://schemas.microsoft.com/office/powerpoint/2010/main" val="398116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27</a:t>
            </a:fld>
            <a:endParaRPr lang="en-US"/>
          </a:p>
        </p:txBody>
      </p:sp>
    </p:spTree>
    <p:extLst>
      <p:ext uri="{BB962C8B-B14F-4D97-AF65-F5344CB8AC3E}">
        <p14:creationId xmlns:p14="http://schemas.microsoft.com/office/powerpoint/2010/main" val="3923497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28</a:t>
            </a:fld>
            <a:endParaRPr lang="en-US"/>
          </a:p>
        </p:txBody>
      </p:sp>
    </p:spTree>
    <p:extLst>
      <p:ext uri="{BB962C8B-B14F-4D97-AF65-F5344CB8AC3E}">
        <p14:creationId xmlns:p14="http://schemas.microsoft.com/office/powerpoint/2010/main" val="94893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29</a:t>
            </a:fld>
            <a:endParaRPr lang="en-US"/>
          </a:p>
        </p:txBody>
      </p:sp>
    </p:spTree>
    <p:extLst>
      <p:ext uri="{BB962C8B-B14F-4D97-AF65-F5344CB8AC3E}">
        <p14:creationId xmlns:p14="http://schemas.microsoft.com/office/powerpoint/2010/main" val="523439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Picture this…. Sicily… (just kidding)</a:t>
            </a:r>
          </a:p>
          <a:p>
            <a:endParaRPr lang="en-US" b="0" dirty="0"/>
          </a:p>
          <a:p>
            <a:r>
              <a:rPr lang="en-US" b="0" i="0" dirty="0">
                <a:solidFill>
                  <a:srgbClr val="24292F"/>
                </a:solidFill>
                <a:effectLst/>
                <a:latin typeface="-apple-system"/>
              </a:rPr>
              <a:t>For the Lab 1 scenario, a Virtual Network is deployed with two subnets </a:t>
            </a:r>
            <a:r>
              <a:rPr lang="en-US" b="1" i="0" dirty="0">
                <a:solidFill>
                  <a:srgbClr val="24292F"/>
                </a:solidFill>
                <a:effectLst/>
                <a:latin typeface="-apple-system"/>
              </a:rPr>
              <a:t>Frontend</a:t>
            </a:r>
            <a:r>
              <a:rPr lang="en-US" b="0" i="0" dirty="0">
                <a:solidFill>
                  <a:srgbClr val="24292F"/>
                </a:solidFill>
                <a:effectLst/>
                <a:latin typeface="-apple-system"/>
              </a:rPr>
              <a:t> and </a:t>
            </a:r>
            <a:r>
              <a:rPr lang="en-US" b="1" i="0" dirty="0">
                <a:solidFill>
                  <a:srgbClr val="24292F"/>
                </a:solidFill>
                <a:effectLst/>
                <a:latin typeface="-apple-system"/>
              </a:rPr>
              <a:t>Backend</a:t>
            </a:r>
            <a:r>
              <a:rPr lang="en-US" b="0" i="0" dirty="0">
                <a:solidFill>
                  <a:srgbClr val="24292F"/>
                </a:solidFill>
                <a:effectLst/>
                <a:latin typeface="-apple-system"/>
              </a:rPr>
              <a:t>. In the </a:t>
            </a:r>
            <a:r>
              <a:rPr lang="en-US" b="1" i="0" dirty="0">
                <a:solidFill>
                  <a:srgbClr val="24292F"/>
                </a:solidFill>
                <a:effectLst/>
                <a:latin typeface="-apple-system"/>
              </a:rPr>
              <a:t>Frontend</a:t>
            </a:r>
            <a:r>
              <a:rPr lang="en-US" b="0" i="0" dirty="0">
                <a:solidFill>
                  <a:srgbClr val="24292F"/>
                </a:solidFill>
                <a:effectLst/>
                <a:latin typeface="-apple-system"/>
              </a:rPr>
              <a:t> subnet, the application gateway is deployed using the web application firewall </a:t>
            </a:r>
            <a:r>
              <a:rPr lang="en-US" b="0" i="0" dirty="0" err="1">
                <a:solidFill>
                  <a:srgbClr val="24292F"/>
                </a:solidFill>
                <a:effectLst/>
                <a:latin typeface="-apple-system"/>
              </a:rPr>
              <a:t>sku</a:t>
            </a:r>
            <a:r>
              <a:rPr lang="en-US" b="0" i="0" dirty="0">
                <a:solidFill>
                  <a:srgbClr val="24292F"/>
                </a:solidFill>
                <a:effectLst/>
                <a:latin typeface="-apple-system"/>
              </a:rPr>
              <a:t>, and is exposed to the internet via a public IP address. Communication to the application gateway is made over HTTP port 80. The application gateway then forwards HTTP(80) requests to the backend pool, which consists of a Linux VM with the lightweight NGINX server installed. This server is located in the </a:t>
            </a:r>
            <a:r>
              <a:rPr lang="en-US" b="1" i="0" dirty="0">
                <a:solidFill>
                  <a:srgbClr val="24292F"/>
                </a:solidFill>
                <a:effectLst/>
                <a:latin typeface="-apple-system"/>
              </a:rPr>
              <a:t>Backend</a:t>
            </a:r>
            <a:r>
              <a:rPr lang="en-US" b="0" i="0" dirty="0">
                <a:solidFill>
                  <a:srgbClr val="24292F"/>
                </a:solidFill>
                <a:effectLst/>
                <a:latin typeface="-apple-system"/>
              </a:rPr>
              <a:t> subnet, and is also exposed to the application gateway via a Public IP.</a:t>
            </a:r>
            <a:endParaRPr lang="en-US" b="0" dirty="0"/>
          </a:p>
          <a:p>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584BF-6945-4E60-B2A7-1638FF8EA8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495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40</a:t>
            </a:fld>
            <a:endParaRPr lang="en-US"/>
          </a:p>
        </p:txBody>
      </p:sp>
    </p:spTree>
    <p:extLst>
      <p:ext uri="{BB962C8B-B14F-4D97-AF65-F5344CB8AC3E}">
        <p14:creationId xmlns:p14="http://schemas.microsoft.com/office/powerpoint/2010/main" val="57813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SDLC tooling</a:t>
            </a:r>
            <a:r>
              <a:rPr lang="en-US" dirty="0"/>
              <a:t>: Because the infrastructure is modeled in code, the entire coding ecosystem applies to </a:t>
            </a:r>
            <a:r>
              <a:rPr lang="en-US" dirty="0" err="1"/>
              <a:t>IaC</a:t>
            </a:r>
            <a:r>
              <a:rPr lang="en-US" dirty="0"/>
              <a:t>, including source control, </a:t>
            </a:r>
            <a:r>
              <a:rPr lang="en-US" dirty="0" err="1"/>
              <a:t>GitOps</a:t>
            </a:r>
            <a:r>
              <a:rPr lang="en-US" dirty="0"/>
              <a:t> and CI/CD</a:t>
            </a:r>
          </a:p>
          <a:p>
            <a:endParaRPr lang="en-US" dirty="0"/>
          </a:p>
          <a:p>
            <a:r>
              <a:rPr lang="en-US" b="1" dirty="0"/>
              <a:t>Infrastructure documentation and creation</a:t>
            </a:r>
            <a:r>
              <a:rPr lang="en-US" dirty="0"/>
              <a:t>: As well as creating the environment, the code acts as documentation and source of truth</a:t>
            </a:r>
          </a:p>
          <a:p>
            <a:endParaRPr lang="en-US" dirty="0"/>
          </a:p>
          <a:p>
            <a:r>
              <a:rPr lang="en-US" b="1" dirty="0"/>
              <a:t>Correct environmental drift</a:t>
            </a:r>
            <a:r>
              <a:rPr lang="en-US" dirty="0"/>
              <a:t>: Because code is the source of truth, the </a:t>
            </a:r>
            <a:r>
              <a:rPr lang="en-US" dirty="0" err="1"/>
              <a:t>IaC</a:t>
            </a:r>
            <a:r>
              <a:rPr lang="en-US" dirty="0"/>
              <a:t> tool can also correct environmental drift. </a:t>
            </a:r>
            <a:r>
              <a:rPr lang="en-US" b="0" i="0" dirty="0">
                <a:solidFill>
                  <a:srgbClr val="171717"/>
                </a:solidFill>
                <a:effectLst/>
                <a:latin typeface="Segoe UI" panose="020B0502040204020203" pitchFamily="34" charset="0"/>
              </a:rPr>
              <a:t>Without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teams must maintain the settings of individual deployment environments. Over time, each environment becomes a </a:t>
            </a:r>
            <a:r>
              <a:rPr lang="en-US" b="0" i="1" dirty="0">
                <a:solidFill>
                  <a:srgbClr val="171717"/>
                </a:solidFill>
                <a:effectLst/>
                <a:latin typeface="Segoe UI" panose="020B0502040204020203" pitchFamily="34" charset="0"/>
              </a:rPr>
              <a:t>snowflake</a:t>
            </a:r>
            <a:r>
              <a:rPr lang="en-US" b="0" i="0" dirty="0">
                <a:solidFill>
                  <a:srgbClr val="171717"/>
                </a:solidFill>
                <a:effectLst/>
                <a:latin typeface="Segoe UI" panose="020B0502040204020203" pitchFamily="34" charset="0"/>
              </a:rPr>
              <a:t>, that is, a unique configuration that cannot be reproduced automatically. Inconsistency among environments leads to issues during deployments. With snowflakes, administration and maintenance of infrastructure involves manual processes which are hard to track and contributes to errors.</a:t>
            </a:r>
            <a:endParaRPr lang="en-US" dirty="0"/>
          </a:p>
          <a:p>
            <a:endParaRPr lang="en-US" dirty="0"/>
          </a:p>
          <a:p>
            <a:r>
              <a:rPr lang="en-US" b="1" dirty="0"/>
              <a:t>Deploy identical environments</a:t>
            </a:r>
            <a:r>
              <a:rPr lang="en-US" dirty="0"/>
              <a:t>: New environments can be created automatically using the same code </a:t>
            </a:r>
          </a:p>
          <a:p>
            <a:endParaRPr lang="en-US" dirty="0"/>
          </a:p>
          <a:p>
            <a:r>
              <a:rPr lang="en-US" b="1" dirty="0"/>
              <a:t>Environment consistency </a:t>
            </a:r>
            <a:r>
              <a:rPr lang="en-US" dirty="0"/>
              <a:t>increases the likelihood that applications that run in one environment are portable to the next environment. Infrastructure as Code enables DevOps teams to test applications in production-like environments early in the development cycle. These teams expect to provision multiple test environments reliably and on demand. Infrastructure represented as code can also be validated and tested to prevent common deployment issues. At the same time, the cloud dynamically provisions and tears down environments based on </a:t>
            </a:r>
            <a:r>
              <a:rPr lang="en-US" dirty="0" err="1"/>
              <a:t>IaC</a:t>
            </a:r>
            <a:r>
              <a:rPr lang="en-US" dirty="0"/>
              <a:t> definitions.</a:t>
            </a:r>
          </a:p>
          <a:p>
            <a:endParaRPr lang="en-US" dirty="0"/>
          </a:p>
          <a:p>
            <a:r>
              <a:rPr lang="en-US" b="1" dirty="0"/>
              <a:t>Speed.</a:t>
            </a:r>
            <a:r>
              <a:rPr lang="en-US" dirty="0"/>
              <a:t>  Infrastructure as Code is a force multiplier.  Tools themselves can determine which tasks can be performed in parallel.  Pipelines can deploy whole environments in parallel, consistently without adding staff.</a:t>
            </a:r>
          </a:p>
          <a:p>
            <a:endParaRPr lang="en-US" dirty="0"/>
          </a:p>
          <a:p>
            <a:r>
              <a:rPr lang="en-US" b="1" dirty="0"/>
              <a:t>History/Accountability</a:t>
            </a:r>
            <a:r>
              <a:rPr lang="en-US" dirty="0"/>
              <a:t>.  Source control system records who changed what and when.  Pipelines record who deployed the changes.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Lower infrastructure management cost </a:t>
            </a:r>
            <a:r>
              <a:rPr lang="en-US" sz="1200" dirty="0"/>
              <a:t>– more automation equates to a savings of both time and cost. Spending less time on manual configuration and management allows organizations to redirect professionals to higher priority efforts.</a:t>
            </a:r>
          </a:p>
        </p:txBody>
      </p:sp>
      <p:sp>
        <p:nvSpPr>
          <p:cNvPr id="4" name="Slide Number Placeholder 3"/>
          <p:cNvSpPr>
            <a:spLocks noGrp="1"/>
          </p:cNvSpPr>
          <p:nvPr>
            <p:ph type="sldNum" sz="quarter" idx="5"/>
          </p:nvPr>
        </p:nvSpPr>
        <p:spPr/>
        <p:txBody>
          <a:bodyPr/>
          <a:lstStyle/>
          <a:p>
            <a:fld id="{37E24C93-78CA-4AF0-9E77-825D60ABA46D}" type="slidenum">
              <a:rPr lang="en-US" smtClean="0"/>
              <a:t>5</a:t>
            </a:fld>
            <a:endParaRPr lang="en-US"/>
          </a:p>
        </p:txBody>
      </p:sp>
    </p:spTree>
    <p:extLst>
      <p:ext uri="{BB962C8B-B14F-4D97-AF65-F5344CB8AC3E}">
        <p14:creationId xmlns:p14="http://schemas.microsoft.com/office/powerpoint/2010/main" val="1325789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41</a:t>
            </a:fld>
            <a:endParaRPr lang="en-US"/>
          </a:p>
        </p:txBody>
      </p:sp>
    </p:spTree>
    <p:extLst>
      <p:ext uri="{BB962C8B-B14F-4D97-AF65-F5344CB8AC3E}">
        <p14:creationId xmlns:p14="http://schemas.microsoft.com/office/powerpoint/2010/main" val="2177468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42</a:t>
            </a:fld>
            <a:endParaRPr lang="en-US"/>
          </a:p>
        </p:txBody>
      </p:sp>
    </p:spTree>
    <p:extLst>
      <p:ext uri="{BB962C8B-B14F-4D97-AF65-F5344CB8AC3E}">
        <p14:creationId xmlns:p14="http://schemas.microsoft.com/office/powerpoint/2010/main" val="132065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Courier New" panose="02070309020205020404" pitchFamily="49" charset="0"/>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are our options?</a:t>
            </a:r>
          </a:p>
          <a:p>
            <a:pPr marL="685800" marR="0" lvl="1" indent="-228600">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Imperative vs Declarative</a:t>
            </a:r>
          </a:p>
          <a:p>
            <a:pPr marL="1143000" marR="0" lvl="2" indent="-228600">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“automating the CLI” -&gt; generally imperative</a:t>
            </a:r>
          </a:p>
          <a:p>
            <a:pPr marL="1143000" marR="0" lvl="2" indent="-228600">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Dedicated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IaC</a:t>
            </a:r>
            <a:r>
              <a:rPr lang="en-US" sz="1200" dirty="0">
                <a:effectLst/>
                <a:latin typeface="Calibri" panose="020F0502020204030204" pitchFamily="34" charset="0"/>
                <a:ea typeface="Calibri" panose="020F0502020204030204" pitchFamily="34" charset="0"/>
                <a:cs typeface="Times New Roman" panose="02020603050405020304" pitchFamily="18" charset="0"/>
              </a:rPr>
              <a:t> tooling -&gt; generally declarative</a:t>
            </a:r>
          </a:p>
          <a:p>
            <a:pPr marL="685800" marR="0" lvl="1" indent="-228600">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ARM, CloudFormation,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Pulumi</a:t>
            </a:r>
            <a:r>
              <a:rPr lang="en-US" sz="1200" dirty="0">
                <a:effectLst/>
                <a:latin typeface="Calibri" panose="020F0502020204030204" pitchFamily="34" charset="0"/>
                <a:ea typeface="Calibri" panose="020F0502020204030204" pitchFamily="34" charset="0"/>
                <a:cs typeface="Times New Roman" panose="02020603050405020304" pitchFamily="18" charset="0"/>
              </a:rPr>
              <a:t>, Terraform – declarative</a:t>
            </a:r>
          </a:p>
          <a:p>
            <a:pPr marL="0" marR="0" lvl="0" indent="0">
              <a:spcBef>
                <a:spcPts val="0"/>
              </a:spcBef>
              <a:spcAft>
                <a:spcPts val="0"/>
              </a:spcAft>
              <a:buFont typeface="Wingdings" panose="05000000000000000000" pitchFamily="2"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Wingdings" panose="05000000000000000000" pitchFamily="2"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preferred approach to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IaC</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to use declarative definition files where possible. A definition file specifies the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what</a:t>
            </a:r>
            <a:r>
              <a:rPr lang="en-US" sz="1200" dirty="0">
                <a:effectLst/>
                <a:latin typeface="Calibri" panose="020F0502020204030204" pitchFamily="34" charset="0"/>
                <a:ea typeface="Calibri" panose="020F0502020204030204" pitchFamily="34" charset="0"/>
                <a:cs typeface="Times New Roman" panose="02020603050405020304" pitchFamily="18" charset="0"/>
              </a:rPr>
              <a:t> an environment requires and not the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how</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br>
              <a:rPr lang="en-US" sz="1200" dirty="0">
                <a:effectLst/>
                <a:latin typeface="Calibri" panose="020F0502020204030204" pitchFamily="34" charset="0"/>
                <a:ea typeface="Calibri" panose="020F0502020204030204" pitchFamily="34" charset="0"/>
                <a:cs typeface="Times New Roman" panose="02020603050405020304" pitchFamily="18" charset="0"/>
              </a:rPr>
            </a:br>
            <a:r>
              <a:rPr lang="en-US" sz="1200" dirty="0">
                <a:effectLst/>
                <a:latin typeface="Calibri" panose="020F0502020204030204" pitchFamily="34" charset="0"/>
                <a:ea typeface="Calibri" panose="020F0502020204030204" pitchFamily="34" charset="0"/>
                <a:cs typeface="Times New Roman" panose="02020603050405020304" pitchFamily="18" charset="0"/>
              </a:rPr>
              <a:t>In other words, it may define the specific version and configuration of a cloud asset but does not dictate the process for installing and configuring it. This abstraction allows for greater flexibility as it is the infrastructure provider that handles and optimizes the installation. It also helps reduce the technical debt of maintaining imperative code, such as deployment scripts, that can accrue over time.</a:t>
            </a:r>
          </a:p>
          <a:p>
            <a:pPr marL="0" marR="0" lvl="0" indent="0">
              <a:spcBef>
                <a:spcPts val="0"/>
              </a:spcBef>
              <a:spcAft>
                <a:spcPts val="0"/>
              </a:spcAft>
              <a:buFont typeface="Wingdings" panose="05000000000000000000" pitchFamily="2"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Wingdings" panose="05000000000000000000" pitchFamily="2"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case of this workshop we’ll be concentrating on the declarative option, and Terraform in particular.</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6</a:t>
            </a:fld>
            <a:endParaRPr lang="en-US"/>
          </a:p>
        </p:txBody>
      </p:sp>
    </p:spTree>
    <p:extLst>
      <p:ext uri="{BB962C8B-B14F-4D97-AF65-F5344CB8AC3E}">
        <p14:creationId xmlns:p14="http://schemas.microsoft.com/office/powerpoint/2010/main" val="406602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a:p>
        </p:txBody>
      </p:sp>
    </p:spTree>
    <p:extLst>
      <p:ext uri="{BB962C8B-B14F-4D97-AF65-F5344CB8AC3E}">
        <p14:creationId xmlns:p14="http://schemas.microsoft.com/office/powerpoint/2010/main" val="1859416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Make code your single source of truth </a:t>
            </a:r>
            <a:r>
              <a:rPr lang="en-US" dirty="0"/>
              <a:t>for all your infrastructure management concerns.</a:t>
            </a:r>
          </a:p>
          <a:p>
            <a:endParaRPr lang="en-US" dirty="0"/>
          </a:p>
          <a:p>
            <a:r>
              <a:rPr lang="en-US" b="1" dirty="0"/>
              <a:t>Version control all of your configuration files</a:t>
            </a:r>
            <a:r>
              <a:rPr lang="en-US" dirty="0"/>
              <a:t>. This also serves as built-in documentation</a:t>
            </a:r>
          </a:p>
          <a:p>
            <a:endParaRPr lang="en-US" dirty="0"/>
          </a:p>
          <a:p>
            <a:r>
              <a:rPr lang="en-US" b="1" dirty="0"/>
              <a:t>Test and Monitor Your Configurations</a:t>
            </a:r>
            <a:r>
              <a:rPr lang="en-US" dirty="0"/>
              <a:t>. </a:t>
            </a:r>
            <a:r>
              <a:rPr lang="en-US" dirty="0" err="1"/>
              <a:t>IaC</a:t>
            </a:r>
            <a:r>
              <a:rPr lang="en-US" dirty="0"/>
              <a:t> is code, and like all code, it can be tested using testing and monitoring tools for </a:t>
            </a:r>
            <a:r>
              <a:rPr lang="en-US" dirty="0" err="1"/>
              <a:t>IaC</a:t>
            </a:r>
            <a:r>
              <a:rPr lang="en-US" dirty="0"/>
              <a:t>, you can check for errors and inconsistencies in your configurations before you deploy them to production.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Cost checks </a:t>
            </a:r>
            <a:r>
              <a:rPr lang="en-US" sz="1200" dirty="0"/>
              <a:t>– with </a:t>
            </a:r>
            <a:r>
              <a:rPr lang="en-US" sz="1200" dirty="0" err="1"/>
              <a:t>IaC</a:t>
            </a:r>
            <a:r>
              <a:rPr lang="en-US" sz="1200" dirty="0"/>
              <a:t> code, you know exactly what is included in each configuration, thus can determine the cost of the infrastructure that would be deployed.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3585288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57365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Terraform ecosystem</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Docs</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Public registry</a:t>
            </a:r>
          </a:p>
          <a:p>
            <a:pPr marL="742950" marR="0" lvl="1" indent="-285750">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Github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Terraform Cloud (covered later with State)</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Third party tooling</a:t>
            </a:r>
          </a:p>
        </p:txBody>
      </p:sp>
      <p:sp>
        <p:nvSpPr>
          <p:cNvPr id="4" name="Slide Number Placeholder 3"/>
          <p:cNvSpPr>
            <a:spLocks noGrp="1"/>
          </p:cNvSpPr>
          <p:nvPr>
            <p:ph type="sldNum" sz="quarter" idx="5"/>
          </p:nvPr>
        </p:nvSpPr>
        <p:spPr/>
        <p:txBody>
          <a:bodyPr/>
          <a:lstStyle/>
          <a:p>
            <a:fld id="{1DC4160C-A1CA-4CAC-B0EB-84A3BD9C30DE}" type="slidenum">
              <a:rPr lang="en-US" smtClean="0"/>
              <a:t>13</a:t>
            </a:fld>
            <a:endParaRPr lang="en-US" dirty="0"/>
          </a:p>
        </p:txBody>
      </p:sp>
    </p:spTree>
    <p:extLst>
      <p:ext uri="{BB962C8B-B14F-4D97-AF65-F5344CB8AC3E}">
        <p14:creationId xmlns:p14="http://schemas.microsoft.com/office/powerpoint/2010/main" val="278717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Terraform ecosystem</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Docs</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Public registry</a:t>
            </a:r>
          </a:p>
          <a:p>
            <a:pPr marL="742950" marR="0" lvl="1" indent="-285750">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Github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Terraform Cloud (covered later with State)</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Third party tooling</a:t>
            </a:r>
          </a:p>
        </p:txBody>
      </p:sp>
      <p:sp>
        <p:nvSpPr>
          <p:cNvPr id="4" name="Slide Number Placeholder 3"/>
          <p:cNvSpPr>
            <a:spLocks noGrp="1"/>
          </p:cNvSpPr>
          <p:nvPr>
            <p:ph type="sldNum" sz="quarter" idx="5"/>
          </p:nvPr>
        </p:nvSpPr>
        <p:spPr/>
        <p:txBody>
          <a:bodyPr/>
          <a:lstStyle/>
          <a:p>
            <a:fld id="{1DC4160C-A1CA-4CAC-B0EB-84A3BD9C30DE}" type="slidenum">
              <a:rPr lang="en-US" smtClean="0"/>
              <a:t>14</a:t>
            </a:fld>
            <a:endParaRPr lang="en-US" dirty="0"/>
          </a:p>
        </p:txBody>
      </p:sp>
    </p:spTree>
    <p:extLst>
      <p:ext uri="{BB962C8B-B14F-4D97-AF65-F5344CB8AC3E}">
        <p14:creationId xmlns:p14="http://schemas.microsoft.com/office/powerpoint/2010/main" val="303141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15</a:t>
            </a:fld>
            <a:endParaRPr lang="en-US"/>
          </a:p>
        </p:txBody>
      </p:sp>
    </p:spTree>
    <p:extLst>
      <p:ext uri="{BB962C8B-B14F-4D97-AF65-F5344CB8AC3E}">
        <p14:creationId xmlns:p14="http://schemas.microsoft.com/office/powerpoint/2010/main" val="799847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2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pic>
        <p:nvPicPr>
          <p:cNvPr id="7" name="Picture 6" descr="A picture containing outdoor, night sky&#10;&#10;Description automatically generated">
            <a:extLst>
              <a:ext uri="{FF2B5EF4-FFF2-40B4-BE49-F238E27FC236}">
                <a16:creationId xmlns:a16="http://schemas.microsoft.com/office/drawing/2014/main" id="{2815877C-95BC-644D-B5B2-CD802D42FA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7542963" y="1761698"/>
            <a:ext cx="6410741" cy="2887339"/>
          </a:xfrm>
          <a:prstGeom prst="rect">
            <a:avLst/>
          </a:prstGeom>
          <a:ln>
            <a:noFill/>
          </a:ln>
        </p:spPr>
      </p:pic>
      <p:pic>
        <p:nvPicPr>
          <p:cNvPr id="8" name="Graphic 7">
            <a:extLst>
              <a:ext uri="{FF2B5EF4-FFF2-40B4-BE49-F238E27FC236}">
                <a16:creationId xmlns:a16="http://schemas.microsoft.com/office/drawing/2014/main" id="{8A1C0A44-AE22-2A47-82AE-9828680D8A9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62" name="Google Shape;62;p8"/>
          <p:cNvSpPr txBox="1">
            <a:spLocks noGrp="1"/>
          </p:cNvSpPr>
          <p:nvPr>
            <p:ph type="title"/>
          </p:nvPr>
        </p:nvSpPr>
        <p:spPr>
          <a:xfrm>
            <a:off x="415600" y="288567"/>
            <a:ext cx="11360700" cy="763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2800"/>
              <a:buFont typeface="Calibri"/>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3" name="Google Shape;63;p8"/>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Autofit/>
          </a:bodyPr>
          <a:lstStyle>
            <a:lvl1pPr marL="457200" lvl="0" indent="-342900" algn="l" rtl="0">
              <a:lnSpc>
                <a:spcPct val="90000"/>
              </a:lnSpc>
              <a:spcBef>
                <a:spcPts val="0"/>
              </a:spcBef>
              <a:spcAft>
                <a:spcPts val="0"/>
              </a:spcAft>
              <a:buClr>
                <a:schemeClr val="dk1"/>
              </a:buClr>
              <a:buSzPts val="1800"/>
              <a:buChar char="●"/>
              <a:defRPr baseline="30000"/>
            </a:lvl1pPr>
            <a:lvl2pPr marL="914400" lvl="1" indent="-317500" algn="l" rtl="0">
              <a:lnSpc>
                <a:spcPct val="90000"/>
              </a:lnSpc>
              <a:spcBef>
                <a:spcPts val="2133"/>
              </a:spcBef>
              <a:spcAft>
                <a:spcPts val="0"/>
              </a:spcAft>
              <a:buClr>
                <a:schemeClr val="dk1"/>
              </a:buClr>
              <a:buSzPts val="1400"/>
              <a:buChar char="○"/>
              <a:defRPr/>
            </a:lvl2pPr>
            <a:lvl3pPr marL="1371600" lvl="2" indent="-317500" algn="l" rtl="0">
              <a:lnSpc>
                <a:spcPct val="90000"/>
              </a:lnSpc>
              <a:spcBef>
                <a:spcPts val="2133"/>
              </a:spcBef>
              <a:spcAft>
                <a:spcPts val="0"/>
              </a:spcAft>
              <a:buClr>
                <a:schemeClr val="dk1"/>
              </a:buClr>
              <a:buSzPts val="1400"/>
              <a:buChar char="■"/>
              <a:defRPr/>
            </a:lvl3pPr>
            <a:lvl4pPr marL="1828800" lvl="3" indent="-317500" algn="l" rtl="0">
              <a:lnSpc>
                <a:spcPct val="90000"/>
              </a:lnSpc>
              <a:spcBef>
                <a:spcPts val="2133"/>
              </a:spcBef>
              <a:spcAft>
                <a:spcPts val="0"/>
              </a:spcAft>
              <a:buClr>
                <a:schemeClr val="dk1"/>
              </a:buClr>
              <a:buSzPts val="1400"/>
              <a:buChar char="●"/>
              <a:defRPr/>
            </a:lvl4pPr>
            <a:lvl5pPr marL="2286000" lvl="4" indent="-317500" algn="l" rtl="0">
              <a:lnSpc>
                <a:spcPct val="90000"/>
              </a:lnSpc>
              <a:spcBef>
                <a:spcPts val="2133"/>
              </a:spcBef>
              <a:spcAft>
                <a:spcPts val="0"/>
              </a:spcAft>
              <a:buClr>
                <a:schemeClr val="dk1"/>
              </a:buClr>
              <a:buSzPts val="1400"/>
              <a:buChar char="○"/>
              <a:defRPr/>
            </a:lvl5pPr>
            <a:lvl6pPr marL="2743200" lvl="5" indent="-317500" algn="l" rtl="0">
              <a:lnSpc>
                <a:spcPct val="90000"/>
              </a:lnSpc>
              <a:spcBef>
                <a:spcPts val="2133"/>
              </a:spcBef>
              <a:spcAft>
                <a:spcPts val="0"/>
              </a:spcAft>
              <a:buClr>
                <a:schemeClr val="dk1"/>
              </a:buClr>
              <a:buSzPts val="1400"/>
              <a:buChar char="■"/>
              <a:defRPr/>
            </a:lvl6pPr>
            <a:lvl7pPr marL="3200400" lvl="6" indent="-317500" algn="l" rtl="0">
              <a:lnSpc>
                <a:spcPct val="90000"/>
              </a:lnSpc>
              <a:spcBef>
                <a:spcPts val="2133"/>
              </a:spcBef>
              <a:spcAft>
                <a:spcPts val="0"/>
              </a:spcAft>
              <a:buClr>
                <a:schemeClr val="dk1"/>
              </a:buClr>
              <a:buSzPts val="1400"/>
              <a:buChar char="●"/>
              <a:defRPr/>
            </a:lvl7pPr>
            <a:lvl8pPr marL="3657600" lvl="7" indent="-317500" algn="l" rtl="0">
              <a:lnSpc>
                <a:spcPct val="90000"/>
              </a:lnSpc>
              <a:spcBef>
                <a:spcPts val="2133"/>
              </a:spcBef>
              <a:spcAft>
                <a:spcPts val="0"/>
              </a:spcAft>
              <a:buClr>
                <a:schemeClr val="dk1"/>
              </a:buClr>
              <a:buSzPts val="1400"/>
              <a:buChar char="○"/>
              <a:defRPr/>
            </a:lvl8pPr>
            <a:lvl9pPr marL="4114800" lvl="8" indent="-317500" algn="l" rtl="0">
              <a:lnSpc>
                <a:spcPct val="90000"/>
              </a:lnSpc>
              <a:spcBef>
                <a:spcPts val="2133"/>
              </a:spcBef>
              <a:spcAft>
                <a:spcPts val="2133"/>
              </a:spcAft>
              <a:buClr>
                <a:schemeClr val="dk1"/>
              </a:buClr>
              <a:buSzPts val="1400"/>
              <a:buChar char="■"/>
              <a:defRPr/>
            </a:lvl9pPr>
          </a:lstStyle>
          <a:p>
            <a:endParaRPr dirty="0"/>
          </a:p>
        </p:txBody>
      </p:sp>
      <p:sp>
        <p:nvSpPr>
          <p:cNvPr id="9" name="Footer Placeholder 4">
            <a:extLst>
              <a:ext uri="{FF2B5EF4-FFF2-40B4-BE49-F238E27FC236}">
                <a16:creationId xmlns:a16="http://schemas.microsoft.com/office/drawing/2014/main" id="{AE60211F-F6BE-9F4D-A51F-18CF3546ADD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0" name="Slide Number Placeholder 5">
            <a:extLst>
              <a:ext uri="{FF2B5EF4-FFF2-40B4-BE49-F238E27FC236}">
                <a16:creationId xmlns:a16="http://schemas.microsoft.com/office/drawing/2014/main" id="{04B59F6B-02A4-004C-876B-B44F8AFAD666}"/>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844632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15568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6758808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8715216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7993893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689416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9611143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9745022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0432421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44310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1755744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88441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601706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0016845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15320015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10468455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9181859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8171716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2409217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7092244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20645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200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3816628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19204806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2583094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0561418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9636015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54755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0811960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0867936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3512637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353337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827271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016927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0679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40392929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30888686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8585457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4616164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19151205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pic>
        <p:nvPicPr>
          <p:cNvPr id="7" name="Picture 6" descr="A picture containing outdoor, night sky&#10;&#10;Description automatically generated">
            <a:extLst>
              <a:ext uri="{FF2B5EF4-FFF2-40B4-BE49-F238E27FC236}">
                <a16:creationId xmlns:a16="http://schemas.microsoft.com/office/drawing/2014/main" id="{2815877C-95BC-644D-B5B2-CD802D42FA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7542963" y="1761698"/>
            <a:ext cx="6410741" cy="2887339"/>
          </a:xfrm>
          <a:prstGeom prst="rect">
            <a:avLst/>
          </a:prstGeom>
          <a:ln>
            <a:noFill/>
          </a:ln>
        </p:spPr>
      </p:pic>
      <p:pic>
        <p:nvPicPr>
          <p:cNvPr id="8" name="Graphic 7">
            <a:extLst>
              <a:ext uri="{FF2B5EF4-FFF2-40B4-BE49-F238E27FC236}">
                <a16:creationId xmlns:a16="http://schemas.microsoft.com/office/drawing/2014/main" id="{8A1C0A44-AE22-2A47-82AE-9828680D8A9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62" name="Google Shape;62;p8"/>
          <p:cNvSpPr txBox="1">
            <a:spLocks noGrp="1"/>
          </p:cNvSpPr>
          <p:nvPr>
            <p:ph type="title"/>
          </p:nvPr>
        </p:nvSpPr>
        <p:spPr>
          <a:xfrm>
            <a:off x="415600" y="288567"/>
            <a:ext cx="11360700" cy="763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2800"/>
              <a:buFont typeface="Calibri"/>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3" name="Google Shape;63;p8"/>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Autofit/>
          </a:bodyPr>
          <a:lstStyle>
            <a:lvl1pPr marL="457200" lvl="0" indent="-342900" algn="l" rtl="0">
              <a:lnSpc>
                <a:spcPct val="90000"/>
              </a:lnSpc>
              <a:spcBef>
                <a:spcPts val="0"/>
              </a:spcBef>
              <a:spcAft>
                <a:spcPts val="0"/>
              </a:spcAft>
              <a:buClr>
                <a:schemeClr val="dk1"/>
              </a:buClr>
              <a:buSzPts val="1800"/>
              <a:buChar char="●"/>
              <a:defRPr baseline="30000"/>
            </a:lvl1pPr>
            <a:lvl2pPr marL="914400" lvl="1" indent="-317500" algn="l" rtl="0">
              <a:lnSpc>
                <a:spcPct val="90000"/>
              </a:lnSpc>
              <a:spcBef>
                <a:spcPts val="2133"/>
              </a:spcBef>
              <a:spcAft>
                <a:spcPts val="0"/>
              </a:spcAft>
              <a:buClr>
                <a:schemeClr val="dk1"/>
              </a:buClr>
              <a:buSzPts val="1400"/>
              <a:buChar char="○"/>
              <a:defRPr/>
            </a:lvl2pPr>
            <a:lvl3pPr marL="1371600" lvl="2" indent="-317500" algn="l" rtl="0">
              <a:lnSpc>
                <a:spcPct val="90000"/>
              </a:lnSpc>
              <a:spcBef>
                <a:spcPts val="2133"/>
              </a:spcBef>
              <a:spcAft>
                <a:spcPts val="0"/>
              </a:spcAft>
              <a:buClr>
                <a:schemeClr val="dk1"/>
              </a:buClr>
              <a:buSzPts val="1400"/>
              <a:buChar char="■"/>
              <a:defRPr/>
            </a:lvl3pPr>
            <a:lvl4pPr marL="1828800" lvl="3" indent="-317500" algn="l" rtl="0">
              <a:lnSpc>
                <a:spcPct val="90000"/>
              </a:lnSpc>
              <a:spcBef>
                <a:spcPts val="2133"/>
              </a:spcBef>
              <a:spcAft>
                <a:spcPts val="0"/>
              </a:spcAft>
              <a:buClr>
                <a:schemeClr val="dk1"/>
              </a:buClr>
              <a:buSzPts val="1400"/>
              <a:buChar char="●"/>
              <a:defRPr/>
            </a:lvl4pPr>
            <a:lvl5pPr marL="2286000" lvl="4" indent="-317500" algn="l" rtl="0">
              <a:lnSpc>
                <a:spcPct val="90000"/>
              </a:lnSpc>
              <a:spcBef>
                <a:spcPts val="2133"/>
              </a:spcBef>
              <a:spcAft>
                <a:spcPts val="0"/>
              </a:spcAft>
              <a:buClr>
                <a:schemeClr val="dk1"/>
              </a:buClr>
              <a:buSzPts val="1400"/>
              <a:buChar char="○"/>
              <a:defRPr/>
            </a:lvl5pPr>
            <a:lvl6pPr marL="2743200" lvl="5" indent="-317500" algn="l" rtl="0">
              <a:lnSpc>
                <a:spcPct val="90000"/>
              </a:lnSpc>
              <a:spcBef>
                <a:spcPts val="2133"/>
              </a:spcBef>
              <a:spcAft>
                <a:spcPts val="0"/>
              </a:spcAft>
              <a:buClr>
                <a:schemeClr val="dk1"/>
              </a:buClr>
              <a:buSzPts val="1400"/>
              <a:buChar char="■"/>
              <a:defRPr/>
            </a:lvl6pPr>
            <a:lvl7pPr marL="3200400" lvl="6" indent="-317500" algn="l" rtl="0">
              <a:lnSpc>
                <a:spcPct val="90000"/>
              </a:lnSpc>
              <a:spcBef>
                <a:spcPts val="2133"/>
              </a:spcBef>
              <a:spcAft>
                <a:spcPts val="0"/>
              </a:spcAft>
              <a:buClr>
                <a:schemeClr val="dk1"/>
              </a:buClr>
              <a:buSzPts val="1400"/>
              <a:buChar char="●"/>
              <a:defRPr/>
            </a:lvl7pPr>
            <a:lvl8pPr marL="3657600" lvl="7" indent="-317500" algn="l" rtl="0">
              <a:lnSpc>
                <a:spcPct val="90000"/>
              </a:lnSpc>
              <a:spcBef>
                <a:spcPts val="2133"/>
              </a:spcBef>
              <a:spcAft>
                <a:spcPts val="0"/>
              </a:spcAft>
              <a:buClr>
                <a:schemeClr val="dk1"/>
              </a:buClr>
              <a:buSzPts val="1400"/>
              <a:buChar char="○"/>
              <a:defRPr/>
            </a:lvl8pPr>
            <a:lvl9pPr marL="4114800" lvl="8" indent="-317500" algn="l" rtl="0">
              <a:lnSpc>
                <a:spcPct val="90000"/>
              </a:lnSpc>
              <a:spcBef>
                <a:spcPts val="2133"/>
              </a:spcBef>
              <a:spcAft>
                <a:spcPts val="2133"/>
              </a:spcAft>
              <a:buClr>
                <a:schemeClr val="dk1"/>
              </a:buClr>
              <a:buSzPts val="1400"/>
              <a:buChar char="■"/>
              <a:defRPr/>
            </a:lvl9pPr>
          </a:lstStyle>
          <a:p>
            <a:endParaRPr dirty="0"/>
          </a:p>
        </p:txBody>
      </p:sp>
      <p:sp>
        <p:nvSpPr>
          <p:cNvPr id="9" name="Footer Placeholder 4">
            <a:extLst>
              <a:ext uri="{FF2B5EF4-FFF2-40B4-BE49-F238E27FC236}">
                <a16:creationId xmlns:a16="http://schemas.microsoft.com/office/drawing/2014/main" id="{AE60211F-F6BE-9F4D-A51F-18CF3546ADD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0" name="Slide Number Placeholder 5">
            <a:extLst>
              <a:ext uri="{FF2B5EF4-FFF2-40B4-BE49-F238E27FC236}">
                <a16:creationId xmlns:a16="http://schemas.microsoft.com/office/drawing/2014/main" id="{04B59F6B-02A4-004C-876B-B44F8AFAD666}"/>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0490586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
        <p:nvSpPr>
          <p:cNvPr id="10" name="TextBox 9"/>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0961327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accent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bwMode="auto">
          <a:xfrm>
            <a:off x="7823200" y="6467133"/>
            <a:ext cx="4368800" cy="276999"/>
          </a:xfrm>
          <a:prstGeom prst="rect">
            <a:avLst/>
          </a:prstGeom>
          <a:noFill/>
          <a:ln w="9525">
            <a:noFill/>
            <a:miter lim="800000"/>
            <a:headEnd/>
            <a:tailEnd/>
          </a:ln>
        </p:spPr>
        <p:txBody>
          <a:bodyPr wrap="square" rtlCol="0">
            <a:spAutoFit/>
          </a:bodyPr>
          <a:lstStyle/>
          <a:p>
            <a:pPr algn="r"/>
            <a:r>
              <a:rPr lang="en-US" sz="1200" b="0" u="none" dirty="0">
                <a:solidFill>
                  <a:srgbClr val="000000"/>
                </a:solidFill>
                <a:latin typeface="Calibri"/>
                <a:cs typeface="Mangal" pitchFamily="18" charset="0"/>
              </a:rPr>
              <a:t>© Microsoft Azure + </a:t>
            </a:r>
            <a:r>
              <a:rPr lang="en-US" sz="1200" b="0" u="none">
                <a:solidFill>
                  <a:srgbClr val="000000"/>
                </a:solidFill>
                <a:latin typeface="Calibri"/>
                <a:cs typeface="Mangal" pitchFamily="18" charset="0"/>
              </a:rPr>
              <a:t>AI Conference </a:t>
            </a:r>
            <a:r>
              <a:rPr lang="en-US" sz="1200" b="0" u="none" baseline="0">
                <a:solidFill>
                  <a:srgbClr val="000000"/>
                </a:solidFill>
                <a:latin typeface="Calibri"/>
                <a:cs typeface="Mangal" pitchFamily="18" charset="0"/>
              </a:rPr>
              <a:t> </a:t>
            </a:r>
            <a:r>
              <a:rPr lang="en-US" sz="12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58310460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66961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theme" Target="../theme/theme2.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image" Target="../media/image3.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image" Target="../media/image2.sv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image" Target="../media/image1.png"/><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image" Target="../media/image4.svg"/><Relationship Id="rId20" Type="http://schemas.openxmlformats.org/officeDocument/2006/relationships/slideLayout" Target="../slideLayouts/slideLayout60.xml"/><Relationship Id="rId4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2">
            <a:extLst>
              <a:ext uri="{96DAC541-7B7A-43D3-8B79-37D633B846F1}">
                <asvg:svgBlip xmlns:asvg="http://schemas.microsoft.com/office/drawing/2016/SVG/main" r:embed="rId43"/>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692" r:id="rId38"/>
    <p:sldLayoutId id="2147483693" r:id="rId39"/>
    <p:sldLayoutId id="2147483694" r:id="rId40"/>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3">
            <a:extLst>
              <a:ext uri="{96DAC541-7B7A-43D3-8B79-37D633B846F1}">
                <asvg:svgBlip xmlns:asvg="http://schemas.microsoft.com/office/drawing/2016/SVG/main" r:embed="rId44"/>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161483756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p15:clr>
            <a:srgbClr val="F26B43"/>
          </p15:clr>
        </p15:guide>
        <p15:guide id="2" pos="7272">
          <p15:clr>
            <a:srgbClr val="F26B43"/>
          </p15:clr>
        </p15:guide>
        <p15:guide id="3" orient="horz" pos="216">
          <p15:clr>
            <a:srgbClr val="F26B43"/>
          </p15:clr>
        </p15:guide>
        <p15:guide id="4" orient="horz" pos="3744">
          <p15:clr>
            <a:srgbClr val="F26B43"/>
          </p15:clr>
        </p15:guide>
        <p15:guide id="5" orient="horz" pos="984">
          <p15:clr>
            <a:srgbClr val="F26B43"/>
          </p15:clr>
        </p15:guide>
        <p15:guide id="6" orient="horz" pos="11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5.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8.png"/><Relationship Id="rId1" Type="http://schemas.openxmlformats.org/officeDocument/2006/relationships/slideLayout" Target="../slideLayouts/slideLayout4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78.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7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95.sv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97.sv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8.png"/><Relationship Id="rId4"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lstStyle/>
          <a:p>
            <a:r>
              <a:rPr lang="en-US" dirty="0"/>
              <a:t>Introduction to Infrastructure as Code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Subtitle Goes Here</a:t>
            </a:r>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033371-72C9-4BF1-8E3D-0F82F04F7F7B}"/>
              </a:ext>
            </a:extLst>
          </p:cNvPr>
          <p:cNvSpPr>
            <a:spLocks noGrp="1"/>
          </p:cNvSpPr>
          <p:nvPr>
            <p:ph type="ctrTitle"/>
          </p:nvPr>
        </p:nvSpPr>
        <p:spPr/>
        <p:txBody>
          <a:bodyPr/>
          <a:lstStyle/>
          <a:p>
            <a:r>
              <a:rPr lang="en-US" dirty="0"/>
              <a:t>Terraform 101</a:t>
            </a:r>
          </a:p>
        </p:txBody>
      </p:sp>
      <p:sp>
        <p:nvSpPr>
          <p:cNvPr id="9" name="Subtitle 8">
            <a:extLst>
              <a:ext uri="{FF2B5EF4-FFF2-40B4-BE49-F238E27FC236}">
                <a16:creationId xmlns:a16="http://schemas.microsoft.com/office/drawing/2014/main" id="{AC7F3C36-AF07-4570-9722-0A96EF29E857}"/>
              </a:ext>
            </a:extLst>
          </p:cNvPr>
          <p:cNvSpPr>
            <a:spLocks noGrp="1"/>
          </p:cNvSpPr>
          <p:nvPr>
            <p:ph type="subTitle" idx="1"/>
          </p:nvPr>
        </p:nvSpPr>
        <p:spPr/>
        <p:txBody>
          <a:bodyPr/>
          <a:lstStyle/>
          <a:p>
            <a:endParaRPr lang="en-US"/>
          </a:p>
        </p:txBody>
      </p:sp>
      <p:sp>
        <p:nvSpPr>
          <p:cNvPr id="3" name="Footer Placeholder 2">
            <a:extLst>
              <a:ext uri="{FF2B5EF4-FFF2-40B4-BE49-F238E27FC236}">
                <a16:creationId xmlns:a16="http://schemas.microsoft.com/office/drawing/2014/main" id="{B570F2FC-4DED-4CC9-A9BE-CC10462F5065}"/>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C3B4911F-CE59-49B0-9203-3429C109C5D3}"/>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10</a:t>
            </a:fld>
            <a:endParaRPr lang="en-US" dirty="0"/>
          </a:p>
        </p:txBody>
      </p:sp>
    </p:spTree>
    <p:extLst>
      <p:ext uri="{BB962C8B-B14F-4D97-AF65-F5344CB8AC3E}">
        <p14:creationId xmlns:p14="http://schemas.microsoft.com/office/powerpoint/2010/main" val="117016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Putting the DevOps into </a:t>
            </a:r>
            <a:r>
              <a:rPr lang="en-US" sz="3600" dirty="0" err="1"/>
              <a:t>IaC</a:t>
            </a:r>
            <a:endParaRPr lang="en-US" sz="3600" dirty="0"/>
          </a:p>
        </p:txBody>
      </p:sp>
      <p:sp>
        <p:nvSpPr>
          <p:cNvPr id="5" name="Text Placeholder 4">
            <a:extLst>
              <a:ext uri="{FF2B5EF4-FFF2-40B4-BE49-F238E27FC236}">
                <a16:creationId xmlns:a16="http://schemas.microsoft.com/office/drawing/2014/main" id="{BF26FBCE-2D4C-C34E-9A6A-9DBB517CE0DC}"/>
              </a:ext>
            </a:extLst>
          </p:cNvPr>
          <p:cNvSpPr>
            <a:spLocks noGrp="1"/>
          </p:cNvSpPr>
          <p:nvPr>
            <p:ph type="body" sz="quarter" idx="16"/>
          </p:nvPr>
        </p:nvSpPr>
        <p:spPr/>
        <p:txBody>
          <a:bodyPr/>
          <a:lstStyle/>
          <a:p>
            <a:endParaRPr lang="en-US" dirty="0"/>
          </a:p>
        </p:txBody>
      </p:sp>
      <p:graphicFrame>
        <p:nvGraphicFramePr>
          <p:cNvPr id="9" name="Text Placeholder 2">
            <a:extLst>
              <a:ext uri="{FF2B5EF4-FFF2-40B4-BE49-F238E27FC236}">
                <a16:creationId xmlns:a16="http://schemas.microsoft.com/office/drawing/2014/main" id="{0F5651D9-177A-4C87-AAB3-DDBAC264CF54}"/>
              </a:ext>
            </a:extLst>
          </p:cNvPr>
          <p:cNvGraphicFramePr/>
          <p:nvPr>
            <p:extLst>
              <p:ext uri="{D42A27DB-BD31-4B8C-83A1-F6EECF244321}">
                <p14:modId xmlns:p14="http://schemas.microsoft.com/office/powerpoint/2010/main" val="693828702"/>
              </p:ext>
            </p:extLst>
          </p:nvPr>
        </p:nvGraphicFramePr>
        <p:xfrm>
          <a:off x="647700" y="1828800"/>
          <a:ext cx="7577136"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959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9EF34A8-9CB7-4B5F-B48F-0E290579F305}"/>
              </a:ext>
            </a:extLst>
          </p:cNvPr>
          <p:cNvSpPr txBox="1">
            <a:spLocks/>
          </p:cNvSpPr>
          <p:nvPr/>
        </p:nvSpPr>
        <p:spPr>
          <a:xfrm>
            <a:off x="647700" y="365126"/>
            <a:ext cx="10896600" cy="55890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r>
              <a:rPr lang="en-US" dirty="0"/>
              <a:t>Terraform</a:t>
            </a:r>
          </a:p>
        </p:txBody>
      </p:sp>
      <p:sp>
        <p:nvSpPr>
          <p:cNvPr id="6" name="Content Placeholder 2">
            <a:extLst>
              <a:ext uri="{FF2B5EF4-FFF2-40B4-BE49-F238E27FC236}">
                <a16:creationId xmlns:a16="http://schemas.microsoft.com/office/drawing/2014/main" id="{AE02C97B-2131-4CDB-A164-98B996EEC793}"/>
              </a:ext>
            </a:extLst>
          </p:cNvPr>
          <p:cNvSpPr txBox="1">
            <a:spLocks/>
          </p:cNvSpPr>
          <p:nvPr/>
        </p:nvSpPr>
        <p:spPr>
          <a:xfrm>
            <a:off x="838200" y="1130681"/>
            <a:ext cx="10515600" cy="4351338"/>
          </a:xfrm>
          <a:prstGeom prst="rect">
            <a:avLst/>
          </a:prstGeom>
        </p:spPr>
        <p:txBody>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VSS (Regular)"/>
              </a:rPr>
              <a:t>Tool for building, changing, and versioning infrastructure safely and efficiently</a:t>
            </a:r>
          </a:p>
          <a:p>
            <a:r>
              <a:rPr lang="en-US" sz="2400" dirty="0">
                <a:latin typeface="Segoe UI VSS (Regular)"/>
              </a:rPr>
              <a:t>Terraform can manage existing and popular service providers as well as custom in-house solutions</a:t>
            </a:r>
          </a:p>
          <a:p>
            <a:r>
              <a:rPr lang="en-US" sz="2400" dirty="0">
                <a:latin typeface="Segoe UI VSS (Regular)"/>
              </a:rPr>
              <a:t>Configuration files describe to Terraform the components needed to run a single application or entire cloud &amp; data center</a:t>
            </a:r>
          </a:p>
          <a:p>
            <a:pPr marL="0" indent="0">
              <a:buFont typeface="Arial" panose="020B0604020202020204" pitchFamily="34" charset="0"/>
              <a:buNone/>
            </a:pPr>
            <a:endParaRPr lang="en-US" dirty="0"/>
          </a:p>
        </p:txBody>
      </p:sp>
      <p:pic>
        <p:nvPicPr>
          <p:cNvPr id="7" name="Picture 2" descr="Get Started with Terraform on Azure">
            <a:extLst>
              <a:ext uri="{FF2B5EF4-FFF2-40B4-BE49-F238E27FC236}">
                <a16:creationId xmlns:a16="http://schemas.microsoft.com/office/drawing/2014/main" id="{F51C55DE-F90D-4B86-9004-B26AEE5F6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6494" y="3796681"/>
            <a:ext cx="4154822" cy="233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35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11F348-EA94-4AD2-A60A-DEBA83D67DA8}"/>
              </a:ext>
            </a:extLst>
          </p:cNvPr>
          <p:cNvSpPr>
            <a:spLocks noGrp="1"/>
          </p:cNvSpPr>
          <p:nvPr>
            <p:ph type="title"/>
          </p:nvPr>
        </p:nvSpPr>
        <p:spPr/>
        <p:txBody>
          <a:bodyPr anchor="t"/>
          <a:lstStyle/>
          <a:p>
            <a:r>
              <a:rPr lang="en-US" dirty="0"/>
              <a:t>Terraform ecosystem</a:t>
            </a:r>
          </a:p>
        </p:txBody>
      </p:sp>
      <p:grpSp>
        <p:nvGrpSpPr>
          <p:cNvPr id="4" name="Group 3">
            <a:extLst>
              <a:ext uri="{FF2B5EF4-FFF2-40B4-BE49-F238E27FC236}">
                <a16:creationId xmlns:a16="http://schemas.microsoft.com/office/drawing/2014/main" id="{90638406-004B-4732-9703-7D7E43A00EFD}"/>
              </a:ext>
            </a:extLst>
          </p:cNvPr>
          <p:cNvGrpSpPr/>
          <p:nvPr/>
        </p:nvGrpSpPr>
        <p:grpSpPr>
          <a:xfrm>
            <a:off x="838201" y="2793699"/>
            <a:ext cx="8480367" cy="1425073"/>
            <a:chOff x="612904" y="3221153"/>
            <a:chExt cx="8480367" cy="1425073"/>
          </a:xfrm>
        </p:grpSpPr>
        <p:sp>
          <p:nvSpPr>
            <p:cNvPr id="5" name="Rectangle 4">
              <a:extLst>
                <a:ext uri="{FF2B5EF4-FFF2-40B4-BE49-F238E27FC236}">
                  <a16:creationId xmlns:a16="http://schemas.microsoft.com/office/drawing/2014/main" id="{7BD605F7-3D3E-4C23-BEC2-27CBAA5111FF}"/>
                </a:ext>
              </a:extLst>
            </p:cNvPr>
            <p:cNvSpPr/>
            <p:nvPr/>
          </p:nvSpPr>
          <p:spPr bwMode="auto">
            <a:xfrm>
              <a:off x="612904" y="3221153"/>
              <a:ext cx="2035704" cy="1425073"/>
            </a:xfrm>
            <a:prstGeom prst="rect">
              <a:avLst/>
            </a:prstGeom>
            <a:solidFill>
              <a:schemeClr val="accent5"/>
            </a:solid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kern="0" dirty="0">
                  <a:solidFill>
                    <a:schemeClr val="bg1"/>
                  </a:solidFill>
                  <a:latin typeface="Montserrat Semi Bold"/>
                  <a:ea typeface="Segoe UI" pitchFamily="34" charset="0"/>
                  <a:cs typeface="Segoe UI" pitchFamily="34" charset="0"/>
                </a:rPr>
                <a:t>Public registry</a:t>
              </a:r>
              <a:endParaRPr kumimoji="0" lang="en-US" b="0" i="0" u="none" strike="noStrike" kern="0" cap="none" spc="0" normalizeH="0" baseline="0" noProof="0" dirty="0">
                <a:ln>
                  <a:noFill/>
                </a:ln>
                <a:solidFill>
                  <a:schemeClr val="bg1"/>
                </a:solidFill>
                <a:effectLst/>
                <a:uLnTx/>
                <a:uFillTx/>
                <a:latin typeface="Montserrat Semi Bold"/>
                <a:ea typeface="Segoe UI" pitchFamily="34" charset="0"/>
                <a:cs typeface="Segoe UI" pitchFamily="34" charset="0"/>
              </a:endParaRPr>
            </a:p>
          </p:txBody>
        </p:sp>
        <p:sp>
          <p:nvSpPr>
            <p:cNvPr id="6" name="Content Placeholder 16">
              <a:extLst>
                <a:ext uri="{FF2B5EF4-FFF2-40B4-BE49-F238E27FC236}">
                  <a16:creationId xmlns:a16="http://schemas.microsoft.com/office/drawing/2014/main" id="{D5B5C75A-D251-4638-A8D7-1ECA711EF034}"/>
                </a:ext>
              </a:extLst>
            </p:cNvPr>
            <p:cNvSpPr txBox="1">
              <a:spLocks/>
            </p:cNvSpPr>
            <p:nvPr/>
          </p:nvSpPr>
          <p:spPr>
            <a:xfrm>
              <a:off x="2963091" y="3257350"/>
              <a:ext cx="6130180" cy="10433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800" dirty="0">
                  <a:latin typeface="Montserrat Semi Bold"/>
                </a:rPr>
                <a:t>Search and discover</a:t>
              </a:r>
            </a:p>
            <a:p>
              <a:pPr lvl="0"/>
              <a:r>
                <a:rPr lang="en-US" sz="1800" dirty="0">
                  <a:latin typeface="Montserrat Semi Bold"/>
                </a:rPr>
                <a:t>Providers and modules</a:t>
              </a:r>
            </a:p>
            <a:p>
              <a:pPr lvl="0"/>
              <a:r>
                <a:rPr lang="en-US" sz="1800" dirty="0">
                  <a:latin typeface="Montserrat Semi Bold"/>
                </a:rPr>
                <a:t>Multiple clouds, companies, technologies</a:t>
              </a:r>
            </a:p>
          </p:txBody>
        </p:sp>
      </p:grpSp>
      <p:grpSp>
        <p:nvGrpSpPr>
          <p:cNvPr id="7" name="Group 6">
            <a:extLst>
              <a:ext uri="{FF2B5EF4-FFF2-40B4-BE49-F238E27FC236}">
                <a16:creationId xmlns:a16="http://schemas.microsoft.com/office/drawing/2014/main" id="{6E39F7F0-3468-42E0-AD39-A42FC61FC11E}"/>
              </a:ext>
            </a:extLst>
          </p:cNvPr>
          <p:cNvGrpSpPr/>
          <p:nvPr/>
        </p:nvGrpSpPr>
        <p:grpSpPr>
          <a:xfrm>
            <a:off x="838201" y="1044249"/>
            <a:ext cx="8555181" cy="1462666"/>
            <a:chOff x="612904" y="4973502"/>
            <a:chExt cx="8555181" cy="1462666"/>
          </a:xfrm>
        </p:grpSpPr>
        <p:sp>
          <p:nvSpPr>
            <p:cNvPr id="8" name="Rectangle 7">
              <a:extLst>
                <a:ext uri="{FF2B5EF4-FFF2-40B4-BE49-F238E27FC236}">
                  <a16:creationId xmlns:a16="http://schemas.microsoft.com/office/drawing/2014/main" id="{DCA458AF-2419-4C19-92E5-CA61CDADFE26}"/>
                </a:ext>
              </a:extLst>
            </p:cNvPr>
            <p:cNvSpPr/>
            <p:nvPr/>
          </p:nvSpPr>
          <p:spPr bwMode="auto">
            <a:xfrm>
              <a:off x="612904" y="4973502"/>
              <a:ext cx="2035704" cy="14250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ontserrat Semi Bold"/>
                  <a:ea typeface="Segoe UI" pitchFamily="34" charset="0"/>
                  <a:cs typeface="Segoe UI" pitchFamily="34" charset="0"/>
                </a:rPr>
                <a:t>Documentation</a:t>
              </a:r>
            </a:p>
          </p:txBody>
        </p:sp>
        <p:sp>
          <p:nvSpPr>
            <p:cNvPr id="9" name="Content Placeholder 16">
              <a:extLst>
                <a:ext uri="{FF2B5EF4-FFF2-40B4-BE49-F238E27FC236}">
                  <a16:creationId xmlns:a16="http://schemas.microsoft.com/office/drawing/2014/main" id="{C9CFB3E8-933E-4160-9308-D74BEFA09573}"/>
                </a:ext>
              </a:extLst>
            </p:cNvPr>
            <p:cNvSpPr txBox="1">
              <a:spLocks/>
            </p:cNvSpPr>
            <p:nvPr/>
          </p:nvSpPr>
          <p:spPr>
            <a:xfrm>
              <a:off x="2963091" y="5088107"/>
              <a:ext cx="6204994" cy="134806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800" dirty="0">
                  <a:latin typeface="Montserrat Semi Bold"/>
                </a:rPr>
                <a:t>Available on the website (www.terraform.io)</a:t>
              </a:r>
            </a:p>
            <a:p>
              <a:pPr lvl="0"/>
              <a:r>
                <a:rPr lang="en-US" sz="1800" dirty="0">
                  <a:latin typeface="Montserrat Semi Bold"/>
                </a:rPr>
                <a:t>Documentation</a:t>
              </a:r>
            </a:p>
            <a:p>
              <a:pPr lvl="0"/>
              <a:r>
                <a:rPr lang="en-US" sz="1800" dirty="0">
                  <a:latin typeface="Montserrat Semi Bold"/>
                </a:rPr>
                <a:t>Tutorials</a:t>
              </a:r>
            </a:p>
            <a:p>
              <a:pPr lvl="0"/>
              <a:r>
                <a:rPr lang="en-US" sz="1800" dirty="0">
                  <a:latin typeface="Montserrat Semi Bold"/>
                </a:rPr>
                <a:t>Certification training</a:t>
              </a:r>
            </a:p>
          </p:txBody>
        </p:sp>
      </p:grpSp>
      <p:grpSp>
        <p:nvGrpSpPr>
          <p:cNvPr id="10" name="Group 9">
            <a:extLst>
              <a:ext uri="{FF2B5EF4-FFF2-40B4-BE49-F238E27FC236}">
                <a16:creationId xmlns:a16="http://schemas.microsoft.com/office/drawing/2014/main" id="{E66A2D02-FA84-4CA1-86CC-E322AB5D2B0A}"/>
              </a:ext>
            </a:extLst>
          </p:cNvPr>
          <p:cNvGrpSpPr/>
          <p:nvPr/>
        </p:nvGrpSpPr>
        <p:grpSpPr>
          <a:xfrm>
            <a:off x="838201" y="4403213"/>
            <a:ext cx="8480365" cy="1751249"/>
            <a:chOff x="612904" y="3081148"/>
            <a:chExt cx="8480365" cy="1751249"/>
          </a:xfrm>
        </p:grpSpPr>
        <p:sp>
          <p:nvSpPr>
            <p:cNvPr id="11" name="Rectangle 10">
              <a:extLst>
                <a:ext uri="{FF2B5EF4-FFF2-40B4-BE49-F238E27FC236}">
                  <a16:creationId xmlns:a16="http://schemas.microsoft.com/office/drawing/2014/main" id="{309B4D89-F8DB-4C7F-A6C5-F065F132F7BF}"/>
                </a:ext>
              </a:extLst>
            </p:cNvPr>
            <p:cNvSpPr/>
            <p:nvPr/>
          </p:nvSpPr>
          <p:spPr bwMode="auto">
            <a:xfrm>
              <a:off x="612904" y="3221153"/>
              <a:ext cx="2035704" cy="1425073"/>
            </a:xfrm>
            <a:prstGeom prst="rect">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solidFill>
                    <a:schemeClr val="bg1"/>
                  </a:solidFill>
                  <a:latin typeface="Montserrat Semi Bold"/>
                </a:rPr>
                <a:t>GitHub</a:t>
              </a:r>
            </a:p>
          </p:txBody>
        </p:sp>
        <p:sp>
          <p:nvSpPr>
            <p:cNvPr id="12" name="Content Placeholder 16">
              <a:extLst>
                <a:ext uri="{FF2B5EF4-FFF2-40B4-BE49-F238E27FC236}">
                  <a16:creationId xmlns:a16="http://schemas.microsoft.com/office/drawing/2014/main" id="{1C0CEDF4-C729-441E-A3D9-7FCE706859E0}"/>
                </a:ext>
              </a:extLst>
            </p:cNvPr>
            <p:cNvSpPr txBox="1">
              <a:spLocks/>
            </p:cNvSpPr>
            <p:nvPr/>
          </p:nvSpPr>
          <p:spPr>
            <a:xfrm>
              <a:off x="2963089" y="3081148"/>
              <a:ext cx="6130180" cy="17512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sz="1200" dirty="0"/>
            </a:p>
            <a:p>
              <a:pPr lvl="0"/>
              <a:r>
                <a:rPr lang="en-US" sz="1800" dirty="0">
                  <a:latin typeface="Montserrat Semi Bold"/>
                </a:rPr>
                <a:t>Full code available for Terraform (github.com/</a:t>
              </a:r>
              <a:r>
                <a:rPr lang="en-US" sz="1800" dirty="0" err="1">
                  <a:latin typeface="Montserrat Semi Bold"/>
                </a:rPr>
                <a:t>hashicorp</a:t>
              </a:r>
              <a:r>
                <a:rPr lang="en-US" sz="1800" dirty="0">
                  <a:latin typeface="Montserrat Semi Bold"/>
                </a:rPr>
                <a:t>/terraform)</a:t>
              </a:r>
            </a:p>
            <a:p>
              <a:pPr lvl="0"/>
              <a:r>
                <a:rPr lang="en-US" sz="1800" dirty="0">
                  <a:latin typeface="Montserrat Semi Bold"/>
                </a:rPr>
                <a:t>Submit issues</a:t>
              </a:r>
            </a:p>
            <a:p>
              <a:pPr lvl="0"/>
              <a:r>
                <a:rPr lang="en-US" sz="1800" dirty="0">
                  <a:latin typeface="Montserrat Semi Bold"/>
                </a:rPr>
                <a:t>Fix issues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grpSp>
      <p:cxnSp>
        <p:nvCxnSpPr>
          <p:cNvPr id="17" name="Straight Connector 16">
            <a:extLst>
              <a:ext uri="{FF2B5EF4-FFF2-40B4-BE49-F238E27FC236}">
                <a16:creationId xmlns:a16="http://schemas.microsoft.com/office/drawing/2014/main" id="{FB9812C8-0511-1F45-84F6-BC0FDEE8FCAD}"/>
              </a:ext>
            </a:extLst>
          </p:cNvPr>
          <p:cNvCxnSpPr/>
          <p:nvPr/>
        </p:nvCxnSpPr>
        <p:spPr>
          <a:xfrm>
            <a:off x="315884" y="4393888"/>
            <a:ext cx="86784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AE3302-3A4B-BA4F-A2E8-AB138184BA0E}"/>
              </a:ext>
            </a:extLst>
          </p:cNvPr>
          <p:cNvCxnSpPr/>
          <p:nvPr/>
        </p:nvCxnSpPr>
        <p:spPr>
          <a:xfrm>
            <a:off x="315884" y="2639902"/>
            <a:ext cx="867848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55B902E-2EE7-6148-8F90-ADD765415DEB}"/>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6" name="Slide Number Placeholder 5">
            <a:extLst>
              <a:ext uri="{FF2B5EF4-FFF2-40B4-BE49-F238E27FC236}">
                <a16:creationId xmlns:a16="http://schemas.microsoft.com/office/drawing/2014/main" id="{ED7CA3A9-CC74-6240-BC5C-000A8053D05D}"/>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13</a:t>
            </a:fld>
            <a:endParaRPr lang="en-US" dirty="0"/>
          </a:p>
        </p:txBody>
      </p:sp>
    </p:spTree>
    <p:extLst>
      <p:ext uri="{BB962C8B-B14F-4D97-AF65-F5344CB8AC3E}">
        <p14:creationId xmlns:p14="http://schemas.microsoft.com/office/powerpoint/2010/main" val="31526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11F348-EA94-4AD2-A60A-DEBA83D67DA8}"/>
              </a:ext>
            </a:extLst>
          </p:cNvPr>
          <p:cNvSpPr>
            <a:spLocks noGrp="1"/>
          </p:cNvSpPr>
          <p:nvPr>
            <p:ph type="title"/>
          </p:nvPr>
        </p:nvSpPr>
        <p:spPr/>
        <p:txBody>
          <a:bodyPr anchor="t"/>
          <a:lstStyle/>
          <a:p>
            <a:r>
              <a:rPr lang="en-US" dirty="0"/>
              <a:t>Terraform ecosystem – some optional tooling</a:t>
            </a:r>
          </a:p>
        </p:txBody>
      </p:sp>
      <p:grpSp>
        <p:nvGrpSpPr>
          <p:cNvPr id="4" name="Group 3">
            <a:extLst>
              <a:ext uri="{FF2B5EF4-FFF2-40B4-BE49-F238E27FC236}">
                <a16:creationId xmlns:a16="http://schemas.microsoft.com/office/drawing/2014/main" id="{90638406-004B-4732-9703-7D7E43A00EFD}"/>
              </a:ext>
            </a:extLst>
          </p:cNvPr>
          <p:cNvGrpSpPr/>
          <p:nvPr/>
        </p:nvGrpSpPr>
        <p:grpSpPr>
          <a:xfrm>
            <a:off x="838201" y="2793699"/>
            <a:ext cx="8480367" cy="1425073"/>
            <a:chOff x="612904" y="3221153"/>
            <a:chExt cx="8480367" cy="1425073"/>
          </a:xfrm>
        </p:grpSpPr>
        <p:sp>
          <p:nvSpPr>
            <p:cNvPr id="5" name="Rectangle 4">
              <a:extLst>
                <a:ext uri="{FF2B5EF4-FFF2-40B4-BE49-F238E27FC236}">
                  <a16:creationId xmlns:a16="http://schemas.microsoft.com/office/drawing/2014/main" id="{7BD605F7-3D3E-4C23-BEC2-27CBAA5111FF}"/>
                </a:ext>
              </a:extLst>
            </p:cNvPr>
            <p:cNvSpPr/>
            <p:nvPr/>
          </p:nvSpPr>
          <p:spPr bwMode="auto">
            <a:xfrm>
              <a:off x="612904" y="3221153"/>
              <a:ext cx="2035704" cy="1425073"/>
            </a:xfrm>
            <a:prstGeom prst="rect">
              <a:avLst/>
            </a:prstGeom>
            <a:solidFill>
              <a:schemeClr val="accent3">
                <a:lumMod val="75000"/>
              </a:schemeClr>
            </a:solid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err="1">
                  <a:ln>
                    <a:noFill/>
                  </a:ln>
                  <a:solidFill>
                    <a:schemeClr val="bg1"/>
                  </a:solidFill>
                  <a:effectLst/>
                  <a:uLnTx/>
                  <a:uFillTx/>
                  <a:latin typeface="Montserrat Semi Bold"/>
                  <a:ea typeface="Segoe UI" pitchFamily="34" charset="0"/>
                  <a:cs typeface="Segoe UI" pitchFamily="34" charset="0"/>
                </a:rPr>
                <a:t>Trivy</a:t>
              </a:r>
              <a:endParaRPr kumimoji="0" lang="en-US" b="0" i="0" u="none" strike="noStrike" kern="0" cap="none" spc="0" normalizeH="0" baseline="0" noProof="0" dirty="0">
                <a:ln>
                  <a:noFill/>
                </a:ln>
                <a:solidFill>
                  <a:schemeClr val="bg1"/>
                </a:solidFill>
                <a:effectLst/>
                <a:uLnTx/>
                <a:uFillTx/>
                <a:latin typeface="Montserrat Semi Bold"/>
                <a:ea typeface="Segoe UI" pitchFamily="34" charset="0"/>
                <a:cs typeface="Segoe UI" pitchFamily="34" charset="0"/>
              </a:endParaRPr>
            </a:p>
          </p:txBody>
        </p:sp>
        <p:sp>
          <p:nvSpPr>
            <p:cNvPr id="6" name="Content Placeholder 16">
              <a:extLst>
                <a:ext uri="{FF2B5EF4-FFF2-40B4-BE49-F238E27FC236}">
                  <a16:creationId xmlns:a16="http://schemas.microsoft.com/office/drawing/2014/main" id="{D5B5C75A-D251-4638-A8D7-1ECA711EF034}"/>
                </a:ext>
              </a:extLst>
            </p:cNvPr>
            <p:cNvSpPr txBox="1">
              <a:spLocks/>
            </p:cNvSpPr>
            <p:nvPr/>
          </p:nvSpPr>
          <p:spPr>
            <a:xfrm>
              <a:off x="2963091" y="3257350"/>
              <a:ext cx="6130180" cy="9879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800" dirty="0">
                  <a:latin typeface="Montserrat Semi Bold"/>
                </a:rPr>
                <a:t>Scans for vulnerabilities and misconfigurations</a:t>
              </a:r>
            </a:p>
            <a:p>
              <a:pPr lvl="0"/>
              <a:r>
                <a:rPr lang="en-US" sz="1800" dirty="0">
                  <a:latin typeface="Montserrat Semi Bold"/>
                </a:rPr>
                <a:t>Detects vulnerabilities in </a:t>
              </a:r>
              <a:r>
                <a:rPr lang="en-US" sz="1800" dirty="0" err="1">
                  <a:latin typeface="Montserrat Semi Bold"/>
                </a:rPr>
                <a:t>IaC</a:t>
              </a:r>
              <a:r>
                <a:rPr lang="en-US" sz="1800" dirty="0">
                  <a:latin typeface="Montserrat Semi Bold"/>
                </a:rPr>
                <a:t> code as well as container images, filesystem, Git repos</a:t>
              </a:r>
            </a:p>
          </p:txBody>
        </p:sp>
      </p:grpSp>
      <p:grpSp>
        <p:nvGrpSpPr>
          <p:cNvPr id="7" name="Group 6">
            <a:extLst>
              <a:ext uri="{FF2B5EF4-FFF2-40B4-BE49-F238E27FC236}">
                <a16:creationId xmlns:a16="http://schemas.microsoft.com/office/drawing/2014/main" id="{6E39F7F0-3468-42E0-AD39-A42FC61FC11E}"/>
              </a:ext>
            </a:extLst>
          </p:cNvPr>
          <p:cNvGrpSpPr/>
          <p:nvPr/>
        </p:nvGrpSpPr>
        <p:grpSpPr>
          <a:xfrm>
            <a:off x="838201" y="1044249"/>
            <a:ext cx="8555181" cy="1425005"/>
            <a:chOff x="612904" y="4973502"/>
            <a:chExt cx="8555181" cy="1425005"/>
          </a:xfrm>
        </p:grpSpPr>
        <p:sp>
          <p:nvSpPr>
            <p:cNvPr id="8" name="Rectangle 7">
              <a:extLst>
                <a:ext uri="{FF2B5EF4-FFF2-40B4-BE49-F238E27FC236}">
                  <a16:creationId xmlns:a16="http://schemas.microsoft.com/office/drawing/2014/main" id="{DCA458AF-2419-4C19-92E5-CA61CDADFE26}"/>
                </a:ext>
              </a:extLst>
            </p:cNvPr>
            <p:cNvSpPr/>
            <p:nvPr/>
          </p:nvSpPr>
          <p:spPr bwMode="auto">
            <a:xfrm>
              <a:off x="612904" y="4973502"/>
              <a:ext cx="2035704" cy="1425005"/>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err="1">
                  <a:ln>
                    <a:noFill/>
                  </a:ln>
                  <a:solidFill>
                    <a:schemeClr val="bg1"/>
                  </a:solidFill>
                  <a:effectLst/>
                  <a:uLnTx/>
                  <a:uFillTx/>
                  <a:latin typeface="Montserrat Semi Bold"/>
                  <a:ea typeface="Segoe UI" pitchFamily="34" charset="0"/>
                  <a:cs typeface="Segoe UI" pitchFamily="34" charset="0"/>
                </a:rPr>
                <a:t>tfsec</a:t>
              </a:r>
              <a:endParaRPr kumimoji="0" lang="en-US" b="0" i="0" u="none" strike="noStrike" kern="0" cap="none" spc="0" normalizeH="0" baseline="0" noProof="0" dirty="0">
                <a:ln>
                  <a:noFill/>
                </a:ln>
                <a:solidFill>
                  <a:schemeClr val="bg1"/>
                </a:solidFill>
                <a:effectLst/>
                <a:uLnTx/>
                <a:uFillTx/>
                <a:latin typeface="Montserrat Semi Bold"/>
                <a:ea typeface="Segoe UI" pitchFamily="34" charset="0"/>
                <a:cs typeface="Segoe UI" pitchFamily="34" charset="0"/>
              </a:endParaRPr>
            </a:p>
          </p:txBody>
        </p:sp>
        <p:sp>
          <p:nvSpPr>
            <p:cNvPr id="9" name="Content Placeholder 16">
              <a:extLst>
                <a:ext uri="{FF2B5EF4-FFF2-40B4-BE49-F238E27FC236}">
                  <a16:creationId xmlns:a16="http://schemas.microsoft.com/office/drawing/2014/main" id="{C9CFB3E8-933E-4160-9308-D74BEFA09573}"/>
                </a:ext>
              </a:extLst>
            </p:cNvPr>
            <p:cNvSpPr txBox="1">
              <a:spLocks/>
            </p:cNvSpPr>
            <p:nvPr/>
          </p:nvSpPr>
          <p:spPr>
            <a:xfrm>
              <a:off x="2963091" y="5088107"/>
              <a:ext cx="6204994" cy="10433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800" dirty="0">
                  <a:latin typeface="Montserrat Semi Bold"/>
                </a:rPr>
                <a:t>Static code analysis</a:t>
              </a:r>
            </a:p>
            <a:p>
              <a:pPr lvl="0"/>
              <a:r>
                <a:rPr lang="en-US" sz="1800" dirty="0">
                  <a:latin typeface="Montserrat Semi Bold"/>
                </a:rPr>
                <a:t>Utilizes security best practices for a number of providers</a:t>
              </a:r>
            </a:p>
            <a:p>
              <a:pPr lvl="0"/>
              <a:r>
                <a:rPr lang="en-US" sz="1800" dirty="0">
                  <a:latin typeface="Montserrat Semi Bold"/>
                </a:rPr>
                <a:t>Outputs actionable list of vulnerabilities</a:t>
              </a:r>
            </a:p>
          </p:txBody>
        </p:sp>
      </p:grpSp>
      <p:grpSp>
        <p:nvGrpSpPr>
          <p:cNvPr id="10" name="Group 9">
            <a:extLst>
              <a:ext uri="{FF2B5EF4-FFF2-40B4-BE49-F238E27FC236}">
                <a16:creationId xmlns:a16="http://schemas.microsoft.com/office/drawing/2014/main" id="{E66A2D02-FA84-4CA1-86CC-E322AB5D2B0A}"/>
              </a:ext>
            </a:extLst>
          </p:cNvPr>
          <p:cNvGrpSpPr/>
          <p:nvPr/>
        </p:nvGrpSpPr>
        <p:grpSpPr>
          <a:xfrm>
            <a:off x="838201" y="4403213"/>
            <a:ext cx="8480365" cy="1565078"/>
            <a:chOff x="612904" y="3081148"/>
            <a:chExt cx="8480365" cy="1565078"/>
          </a:xfrm>
        </p:grpSpPr>
        <p:sp>
          <p:nvSpPr>
            <p:cNvPr id="11" name="Rectangle 10">
              <a:extLst>
                <a:ext uri="{FF2B5EF4-FFF2-40B4-BE49-F238E27FC236}">
                  <a16:creationId xmlns:a16="http://schemas.microsoft.com/office/drawing/2014/main" id="{309B4D89-F8DB-4C7F-A6C5-F065F132F7BF}"/>
                </a:ext>
              </a:extLst>
            </p:cNvPr>
            <p:cNvSpPr/>
            <p:nvPr/>
          </p:nvSpPr>
          <p:spPr bwMode="auto">
            <a:xfrm>
              <a:off x="612904" y="3221153"/>
              <a:ext cx="2035704" cy="1425073"/>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err="1">
                  <a:solidFill>
                    <a:schemeClr val="bg1"/>
                  </a:solidFill>
                  <a:latin typeface="Montserrat Semi Bold"/>
                </a:rPr>
                <a:t>Terratest</a:t>
              </a:r>
              <a:endParaRPr lang="en-US" dirty="0">
                <a:solidFill>
                  <a:schemeClr val="bg1"/>
                </a:solidFill>
                <a:latin typeface="Montserrat Semi Bold"/>
              </a:endParaRPr>
            </a:p>
          </p:txBody>
        </p:sp>
        <p:sp>
          <p:nvSpPr>
            <p:cNvPr id="12" name="Content Placeholder 16">
              <a:extLst>
                <a:ext uri="{FF2B5EF4-FFF2-40B4-BE49-F238E27FC236}">
                  <a16:creationId xmlns:a16="http://schemas.microsoft.com/office/drawing/2014/main" id="{1C0CEDF4-C729-441E-A3D9-7FCE706859E0}"/>
                </a:ext>
              </a:extLst>
            </p:cNvPr>
            <p:cNvSpPr txBox="1">
              <a:spLocks/>
            </p:cNvSpPr>
            <p:nvPr/>
          </p:nvSpPr>
          <p:spPr>
            <a:xfrm>
              <a:off x="2963089" y="3081148"/>
              <a:ext cx="6130180" cy="119725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sz="1200" dirty="0"/>
            </a:p>
            <a:p>
              <a:pPr lvl="0"/>
              <a:r>
                <a:rPr lang="en-US" sz="1800" dirty="0">
                  <a:latin typeface="Montserrat Semi Bold"/>
                </a:rPr>
                <a:t>Automated tests for infrastructure code</a:t>
              </a:r>
            </a:p>
            <a:p>
              <a:pPr lvl="0"/>
              <a:r>
                <a:rPr lang="en-US" sz="1800" dirty="0">
                  <a:latin typeface="Montserrat Semi Bold"/>
                </a:rPr>
                <a:t>Validate deployed infrastructure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grpSp>
      <p:cxnSp>
        <p:nvCxnSpPr>
          <p:cNvPr id="17" name="Straight Connector 16">
            <a:extLst>
              <a:ext uri="{FF2B5EF4-FFF2-40B4-BE49-F238E27FC236}">
                <a16:creationId xmlns:a16="http://schemas.microsoft.com/office/drawing/2014/main" id="{FB9812C8-0511-1F45-84F6-BC0FDEE8FCAD}"/>
              </a:ext>
            </a:extLst>
          </p:cNvPr>
          <p:cNvCxnSpPr/>
          <p:nvPr/>
        </p:nvCxnSpPr>
        <p:spPr>
          <a:xfrm>
            <a:off x="315884" y="4393888"/>
            <a:ext cx="86784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AE3302-3A4B-BA4F-A2E8-AB138184BA0E}"/>
              </a:ext>
            </a:extLst>
          </p:cNvPr>
          <p:cNvCxnSpPr/>
          <p:nvPr/>
        </p:nvCxnSpPr>
        <p:spPr>
          <a:xfrm>
            <a:off x="315884" y="2639902"/>
            <a:ext cx="867848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55B902E-2EE7-6148-8F90-ADD765415DEB}"/>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6" name="Slide Number Placeholder 5">
            <a:extLst>
              <a:ext uri="{FF2B5EF4-FFF2-40B4-BE49-F238E27FC236}">
                <a16:creationId xmlns:a16="http://schemas.microsoft.com/office/drawing/2014/main" id="{ED7CA3A9-CC74-6240-BC5C-000A8053D05D}"/>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14</a:t>
            </a:fld>
            <a:endParaRPr lang="en-US" dirty="0"/>
          </a:p>
        </p:txBody>
      </p:sp>
    </p:spTree>
    <p:extLst>
      <p:ext uri="{BB962C8B-B14F-4D97-AF65-F5344CB8AC3E}">
        <p14:creationId xmlns:p14="http://schemas.microsoft.com/office/powerpoint/2010/main" val="340101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 Placeholder 1">
            <a:extLst>
              <a:ext uri="{FF2B5EF4-FFF2-40B4-BE49-F238E27FC236}">
                <a16:creationId xmlns:a16="http://schemas.microsoft.com/office/drawing/2014/main" id="{0D83D24B-23FC-4DD7-8FF7-8F4F33E2CFC8}"/>
              </a:ext>
            </a:extLst>
          </p:cNvPr>
          <p:cNvSpPr txBox="1">
            <a:spLocks/>
          </p:cNvSpPr>
          <p:nvPr/>
        </p:nvSpPr>
        <p:spPr>
          <a:xfrm>
            <a:off x="430924" y="1103586"/>
            <a:ext cx="3718127" cy="502721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sz="1200" b="1" dirty="0">
                <a:solidFill>
                  <a:schemeClr val="bg1">
                    <a:alpha val="60000"/>
                  </a:schemeClr>
                </a:solidFill>
              </a:rPr>
              <a:t>Terraform File </a:t>
            </a:r>
            <a:r>
              <a:rPr lang="en-US" sz="1200" dirty="0">
                <a:solidFill>
                  <a:schemeClr val="bg1">
                    <a:alpha val="60000"/>
                  </a:schemeClr>
                </a:solidFill>
              </a:rPr>
              <a:t>– A Terraform file (.</a:t>
            </a:r>
            <a:r>
              <a:rPr lang="en-US" sz="1200" dirty="0" err="1">
                <a:solidFill>
                  <a:schemeClr val="bg1">
                    <a:alpha val="60000"/>
                  </a:schemeClr>
                </a:solidFill>
              </a:rPr>
              <a:t>tf</a:t>
            </a:r>
            <a:r>
              <a:rPr lang="en-US" sz="1200" dirty="0">
                <a:solidFill>
                  <a:schemeClr val="bg1">
                    <a:alpha val="60000"/>
                  </a:schemeClr>
                </a:solidFill>
              </a:rPr>
              <a:t>) that contains Terraform configuration language code.</a:t>
            </a:r>
          </a:p>
          <a:p>
            <a:pPr>
              <a:lnSpc>
                <a:spcPct val="90000"/>
              </a:lnSpc>
            </a:pPr>
            <a:r>
              <a:rPr lang="en-US" sz="1200" b="1" dirty="0">
                <a:solidFill>
                  <a:schemeClr val="bg1">
                    <a:alpha val="60000"/>
                  </a:schemeClr>
                </a:solidFill>
              </a:rPr>
              <a:t>Terraform Project </a:t>
            </a:r>
            <a:r>
              <a:rPr lang="en-US" sz="1200" dirty="0">
                <a:solidFill>
                  <a:schemeClr val="bg1">
                    <a:alpha val="60000"/>
                  </a:schemeClr>
                </a:solidFill>
              </a:rPr>
              <a:t>– A directory / folder that contains one or more Terraform files that are all a part of the same infrastructure deployment.</a:t>
            </a:r>
          </a:p>
          <a:p>
            <a:pPr>
              <a:lnSpc>
                <a:spcPct val="90000"/>
              </a:lnSpc>
            </a:pPr>
            <a:r>
              <a:rPr lang="en-US" sz="1200" b="1" dirty="0">
                <a:solidFill>
                  <a:schemeClr val="bg1">
                    <a:alpha val="60000"/>
                  </a:schemeClr>
                </a:solidFill>
              </a:rPr>
              <a:t>Resources</a:t>
            </a:r>
            <a:r>
              <a:rPr lang="en-US" sz="1200" dirty="0">
                <a:solidFill>
                  <a:schemeClr val="bg1">
                    <a:alpha val="60000"/>
                  </a:schemeClr>
                </a:solidFill>
              </a:rPr>
              <a:t> – The primary construct in Terraform. These are the things that will be provisioned, like Storage Accounts, Virtual Machines, Virtual Networks, etc.</a:t>
            </a:r>
          </a:p>
          <a:p>
            <a:pPr>
              <a:lnSpc>
                <a:spcPct val="90000"/>
              </a:lnSpc>
            </a:pPr>
            <a:r>
              <a:rPr lang="en-US" sz="1200" b="1" dirty="0">
                <a:solidFill>
                  <a:schemeClr val="bg1">
                    <a:alpha val="60000"/>
                  </a:schemeClr>
                </a:solidFill>
              </a:rPr>
              <a:t>Providers</a:t>
            </a:r>
            <a:r>
              <a:rPr lang="en-US" sz="1200" dirty="0">
                <a:solidFill>
                  <a:schemeClr val="bg1">
                    <a:alpha val="60000"/>
                  </a:schemeClr>
                </a:solidFill>
              </a:rPr>
              <a:t> – The “plugins” that enable Terraform to know about and work with resources within Microsoft Azure or another cloud providers.</a:t>
            </a:r>
          </a:p>
          <a:p>
            <a:pPr>
              <a:lnSpc>
                <a:spcPct val="90000"/>
              </a:lnSpc>
            </a:pPr>
            <a:r>
              <a:rPr lang="en-US" sz="1200" b="1" dirty="0">
                <a:solidFill>
                  <a:schemeClr val="bg1">
                    <a:alpha val="60000"/>
                  </a:schemeClr>
                </a:solidFill>
              </a:rPr>
              <a:t>Variables </a:t>
            </a:r>
            <a:r>
              <a:rPr lang="en-US" sz="1200" dirty="0">
                <a:solidFill>
                  <a:schemeClr val="bg1">
                    <a:alpha val="60000"/>
                  </a:schemeClr>
                </a:solidFill>
              </a:rPr>
              <a:t>– A name given to a value so it can be referenced in one or more locations within a Terraform file. Similar to a Variable in any other programming language.</a:t>
            </a:r>
          </a:p>
          <a:p>
            <a:pPr>
              <a:lnSpc>
                <a:spcPct val="90000"/>
              </a:lnSpc>
            </a:pPr>
            <a:r>
              <a:rPr lang="en-US" sz="1200" b="1" dirty="0">
                <a:solidFill>
                  <a:schemeClr val="bg1">
                    <a:alpha val="60000"/>
                  </a:schemeClr>
                </a:solidFill>
              </a:rPr>
              <a:t>Input Variables </a:t>
            </a:r>
            <a:r>
              <a:rPr lang="en-US" sz="1200" dirty="0">
                <a:solidFill>
                  <a:schemeClr val="bg1">
                    <a:alpha val="60000"/>
                  </a:schemeClr>
                </a:solidFill>
              </a:rPr>
              <a:t>– Values that are passed into your Terraform when running a deployment. These can be passed in using the Terraform CLI, or as Environment Variables.</a:t>
            </a:r>
          </a:p>
          <a:p>
            <a:pPr>
              <a:lnSpc>
                <a:spcPct val="90000"/>
              </a:lnSpc>
            </a:pPr>
            <a:r>
              <a:rPr lang="en-US" sz="1200" b="1" dirty="0">
                <a:solidFill>
                  <a:schemeClr val="bg1">
                    <a:alpha val="60000"/>
                  </a:schemeClr>
                </a:solidFill>
              </a:rPr>
              <a:t>Module</a:t>
            </a:r>
            <a:r>
              <a:rPr lang="en-US" sz="1200" dirty="0">
                <a:solidFill>
                  <a:schemeClr val="bg1">
                    <a:alpha val="60000"/>
                  </a:schemeClr>
                </a:solidFill>
              </a:rPr>
              <a:t> – Essentially a directory / folder of Terraform files that are re-used across multiple Terraform deployment(s) project(s).</a:t>
            </a:r>
          </a:p>
        </p:txBody>
      </p:sp>
      <p:pic>
        <p:nvPicPr>
          <p:cNvPr id="5" name="Picture 4" descr="See the source image">
            <a:extLst>
              <a:ext uri="{FF2B5EF4-FFF2-40B4-BE49-F238E27FC236}">
                <a16:creationId xmlns:a16="http://schemas.microsoft.com/office/drawing/2014/main" id="{11FCCC9C-A523-41BF-9DA7-5EFD940009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2614" y="643469"/>
            <a:ext cx="5571062" cy="557106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F4FFA73-D802-4C73-9CA0-6560CC0CFC54}"/>
              </a:ext>
            </a:extLst>
          </p:cNvPr>
          <p:cNvSpPr>
            <a:spLocks noGrp="1"/>
          </p:cNvSpPr>
          <p:nvPr>
            <p:ph type="ftr" sz="quarter" idx="3"/>
          </p:nvPr>
        </p:nvSpPr>
        <p:spPr>
          <a:xfrm>
            <a:off x="5315803" y="6375679"/>
            <a:ext cx="4450156" cy="345796"/>
          </a:xfrm>
        </p:spPr>
        <p:txBody>
          <a:bodyPr vert="horz" lIns="91440" tIns="45720" rIns="91440" bIns="45720" rtlCol="0" anchor="ctr">
            <a:normAutofit/>
          </a:bodyPr>
          <a:lstStyle/>
          <a:p>
            <a:pPr algn="l">
              <a:spcAft>
                <a:spcPts val="600"/>
              </a:spcAft>
            </a:pPr>
            <a:r>
              <a:rPr lang="en-US" sz="1200" kern="1200">
                <a:solidFill>
                  <a:schemeClr val="tx1">
                    <a:alpha val="60000"/>
                  </a:schemeClr>
                </a:solidFill>
                <a:latin typeface="+mn-lt"/>
                <a:ea typeface="+mn-ea"/>
                <a:cs typeface="+mn-cs"/>
              </a:rPr>
              <a:t>WWW.SOLLIANCE.NET</a:t>
            </a:r>
          </a:p>
        </p:txBody>
      </p:sp>
      <p:sp>
        <p:nvSpPr>
          <p:cNvPr id="3" name="Slide Number Placeholder 2">
            <a:extLst>
              <a:ext uri="{FF2B5EF4-FFF2-40B4-BE49-F238E27FC236}">
                <a16:creationId xmlns:a16="http://schemas.microsoft.com/office/drawing/2014/main" id="{A8C498DE-30D7-4F0F-AE0C-F568E547D5D1}"/>
              </a:ext>
            </a:extLst>
          </p:cNvPr>
          <p:cNvSpPr>
            <a:spLocks noGrp="1"/>
          </p:cNvSpPr>
          <p:nvPr>
            <p:ph type="sldNum" sz="quarter" idx="4"/>
          </p:nvPr>
        </p:nvSpPr>
        <p:spPr>
          <a:xfrm>
            <a:off x="10365474" y="6375679"/>
            <a:ext cx="1059763" cy="345796"/>
          </a:xfrm>
        </p:spPr>
        <p:txBody>
          <a:bodyPr vert="horz" lIns="91440" tIns="45720" rIns="91440" bIns="45720" rtlCol="0" anchor="ctr">
            <a:normAutofit/>
          </a:bodyPr>
          <a:lstStyle/>
          <a:p>
            <a:pPr algn="r">
              <a:spcAft>
                <a:spcPts val="600"/>
              </a:spcAft>
            </a:pPr>
            <a:fld id="{00F9DAA1-1DF7-43E0-8E29-0CE1148553C7}" type="slidenum">
              <a:rPr lang="en-US" sz="1200">
                <a:solidFill>
                  <a:schemeClr val="tx1">
                    <a:alpha val="60000"/>
                  </a:schemeClr>
                </a:solidFill>
              </a:rPr>
              <a:pPr algn="r">
                <a:spcAft>
                  <a:spcPts val="600"/>
                </a:spcAft>
              </a:pPr>
              <a:t>15</a:t>
            </a:fld>
            <a:endParaRPr lang="en-US" sz="1200" dirty="0">
              <a:solidFill>
                <a:schemeClr val="tx1">
                  <a:alpha val="60000"/>
                </a:schemeClr>
              </a:solidFill>
            </a:endParaRPr>
          </a:p>
        </p:txBody>
      </p:sp>
      <p:sp>
        <p:nvSpPr>
          <p:cNvPr id="9" name="Title 2">
            <a:extLst>
              <a:ext uri="{FF2B5EF4-FFF2-40B4-BE49-F238E27FC236}">
                <a16:creationId xmlns:a16="http://schemas.microsoft.com/office/drawing/2014/main" id="{870906F1-B6AA-4F71-8BAA-3CC956AAECF4}"/>
              </a:ext>
            </a:extLst>
          </p:cNvPr>
          <p:cNvSpPr txBox="1">
            <a:spLocks/>
          </p:cNvSpPr>
          <p:nvPr/>
        </p:nvSpPr>
        <p:spPr>
          <a:xfrm>
            <a:off x="647700" y="365126"/>
            <a:ext cx="10896600" cy="55890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r>
              <a:rPr lang="en-US" dirty="0"/>
              <a:t>Terraform terms</a:t>
            </a:r>
          </a:p>
        </p:txBody>
      </p:sp>
    </p:spTree>
    <p:extLst>
      <p:ext uri="{BB962C8B-B14F-4D97-AF65-F5344CB8AC3E}">
        <p14:creationId xmlns:p14="http://schemas.microsoft.com/office/powerpoint/2010/main" val="147135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17880A-96FE-4B10-88FB-98472391E440}"/>
              </a:ext>
            </a:extLst>
          </p:cNvPr>
          <p:cNvSpPr>
            <a:spLocks noGrp="1"/>
          </p:cNvSpPr>
          <p:nvPr>
            <p:ph type="body" sz="quarter" idx="10"/>
          </p:nvPr>
        </p:nvSpPr>
        <p:spPr>
          <a:xfrm>
            <a:off x="269238" y="765030"/>
            <a:ext cx="11810467" cy="5240537"/>
          </a:xfrm>
        </p:spPr>
        <p:txBody>
          <a:bodyPr/>
          <a:lstStyle/>
          <a:p>
            <a:r>
              <a:rPr lang="en-US" sz="2400" b="1" dirty="0"/>
              <a:t>terraform init </a:t>
            </a:r>
            <a:r>
              <a:rPr lang="en-US" sz="2400" dirty="0"/>
              <a:t>– initialize the current directory of Terraform files</a:t>
            </a:r>
          </a:p>
          <a:p>
            <a:r>
              <a:rPr lang="en-US" sz="2400" b="1" dirty="0"/>
              <a:t>terraform plan </a:t>
            </a:r>
            <a:r>
              <a:rPr lang="en-US" sz="2400" dirty="0"/>
              <a:t>– process the Terraform files and create an execution plan for what infrastructure needs to be created or updated according to the Infrastructure as Code contained within the Terraform files.</a:t>
            </a:r>
          </a:p>
          <a:p>
            <a:r>
              <a:rPr lang="en-US" sz="2400" b="1" dirty="0"/>
              <a:t>terraform apply </a:t>
            </a:r>
            <a:r>
              <a:rPr lang="en-US" sz="2400" dirty="0"/>
              <a:t>– take the execution plan and apply it to perform all the creation and updating of infrastructure resources and save the new state of infrastructure in the Terraform state file.</a:t>
            </a:r>
          </a:p>
          <a:p>
            <a:r>
              <a:rPr lang="en-US" sz="2400" b="1" dirty="0"/>
              <a:t>terraform destroy </a:t>
            </a:r>
            <a:r>
              <a:rPr lang="en-US" sz="2400" dirty="0"/>
              <a:t>– destroy or delete all the infrastructure that was previously deployed (created or updated) for the Terraform project. Basically, tear it all down!</a:t>
            </a:r>
          </a:p>
          <a:p>
            <a:r>
              <a:rPr lang="en-US" sz="2400" b="1" dirty="0"/>
              <a:t>terraform -h </a:t>
            </a:r>
            <a:r>
              <a:rPr lang="en-US" sz="2400" dirty="0"/>
              <a:t>– when is doubt on Terraform CLI commands, get some help.</a:t>
            </a:r>
          </a:p>
        </p:txBody>
      </p:sp>
      <p:sp>
        <p:nvSpPr>
          <p:cNvPr id="3" name="Title 2">
            <a:extLst>
              <a:ext uri="{FF2B5EF4-FFF2-40B4-BE49-F238E27FC236}">
                <a16:creationId xmlns:a16="http://schemas.microsoft.com/office/drawing/2014/main" id="{241F5F86-5CC7-458B-B508-41DFA18E7987}"/>
              </a:ext>
            </a:extLst>
          </p:cNvPr>
          <p:cNvSpPr>
            <a:spLocks noGrp="1"/>
          </p:cNvSpPr>
          <p:nvPr>
            <p:ph type="title"/>
          </p:nvPr>
        </p:nvSpPr>
        <p:spPr>
          <a:xfrm>
            <a:off x="647700" y="197161"/>
            <a:ext cx="10896600" cy="424147"/>
          </a:xfrm>
        </p:spPr>
        <p:txBody>
          <a:bodyPr>
            <a:normAutofit fontScale="90000"/>
          </a:bodyPr>
          <a:lstStyle/>
          <a:p>
            <a:r>
              <a:rPr lang="en-US" dirty="0"/>
              <a:t>Terraform commands</a:t>
            </a:r>
          </a:p>
        </p:txBody>
      </p:sp>
      <p:pic>
        <p:nvPicPr>
          <p:cNvPr id="4" name="Picture 4" descr="See the source image">
            <a:extLst>
              <a:ext uri="{FF2B5EF4-FFF2-40B4-BE49-F238E27FC236}">
                <a16:creationId xmlns:a16="http://schemas.microsoft.com/office/drawing/2014/main" id="{7A06D5B2-7167-4C43-AD15-24E22AA289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82156" y="52352"/>
            <a:ext cx="713763" cy="71376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6727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D352F6-3282-4F52-874A-16FF5138AADF}"/>
              </a:ext>
            </a:extLst>
          </p:cNvPr>
          <p:cNvSpPr>
            <a:spLocks noGrp="1"/>
          </p:cNvSpPr>
          <p:nvPr>
            <p:ph type="title"/>
          </p:nvPr>
        </p:nvSpPr>
        <p:spPr/>
        <p:txBody>
          <a:bodyPr/>
          <a:lstStyle/>
          <a:p>
            <a:r>
              <a:rPr lang="en-US" dirty="0"/>
              <a:t>Terraform workflow overview</a:t>
            </a:r>
          </a:p>
        </p:txBody>
      </p:sp>
      <p:graphicFrame>
        <p:nvGraphicFramePr>
          <p:cNvPr id="4" name="Diagram 3">
            <a:extLst>
              <a:ext uri="{FF2B5EF4-FFF2-40B4-BE49-F238E27FC236}">
                <a16:creationId xmlns:a16="http://schemas.microsoft.com/office/drawing/2014/main" id="{8B42B51A-BB52-4A47-A0C3-D2C0792388EA}"/>
              </a:ext>
            </a:extLst>
          </p:cNvPr>
          <p:cNvGraphicFramePr/>
          <p:nvPr/>
        </p:nvGraphicFramePr>
        <p:xfrm>
          <a:off x="1883458" y="3651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6A87B92-85C6-42A2-B4F4-61EAE79EA9A2}"/>
              </a:ext>
            </a:extLst>
          </p:cNvPr>
          <p:cNvSpPr txBox="1"/>
          <p:nvPr/>
        </p:nvSpPr>
        <p:spPr>
          <a:xfrm>
            <a:off x="2460435" y="4199512"/>
            <a:ext cx="1669409" cy="1477328"/>
          </a:xfrm>
          <a:prstGeom prst="rect">
            <a:avLst/>
          </a:prstGeom>
          <a:noFill/>
        </p:spPr>
        <p:txBody>
          <a:bodyPr wrap="square" rtlCol="0">
            <a:spAutoFit/>
          </a:bodyPr>
          <a:lstStyle/>
          <a:p>
            <a:r>
              <a:rPr lang="en-US" dirty="0"/>
              <a:t>Initializes:</a:t>
            </a:r>
          </a:p>
          <a:p>
            <a:pPr marL="285750" indent="-285750">
              <a:buFont typeface="Arial" panose="020B0604020202020204" pitchFamily="34" charset="0"/>
              <a:buChar char="•"/>
            </a:pPr>
            <a:r>
              <a:rPr lang="en-US" dirty="0"/>
              <a:t>Providers</a:t>
            </a:r>
          </a:p>
          <a:p>
            <a:pPr marL="285750" indent="-285750">
              <a:buFont typeface="Arial" panose="020B0604020202020204" pitchFamily="34" charset="0"/>
              <a:buChar char="•"/>
            </a:pPr>
            <a:r>
              <a:rPr lang="en-US" dirty="0"/>
              <a:t>Modules</a:t>
            </a:r>
          </a:p>
          <a:p>
            <a:pPr marL="285750" indent="-285750">
              <a:buFont typeface="Arial" panose="020B0604020202020204" pitchFamily="34" charset="0"/>
              <a:buChar char="•"/>
            </a:pPr>
            <a:r>
              <a:rPr lang="en-US" dirty="0"/>
              <a:t>Connects to State</a:t>
            </a:r>
          </a:p>
        </p:txBody>
      </p:sp>
      <p:sp>
        <p:nvSpPr>
          <p:cNvPr id="6" name="TextBox 5">
            <a:extLst>
              <a:ext uri="{FF2B5EF4-FFF2-40B4-BE49-F238E27FC236}">
                <a16:creationId xmlns:a16="http://schemas.microsoft.com/office/drawing/2014/main" id="{592CF169-076E-49D4-A664-373F94C7480D}"/>
              </a:ext>
            </a:extLst>
          </p:cNvPr>
          <p:cNvSpPr txBox="1"/>
          <p:nvPr/>
        </p:nvSpPr>
        <p:spPr>
          <a:xfrm>
            <a:off x="5112754" y="4199512"/>
            <a:ext cx="1884812" cy="2031325"/>
          </a:xfrm>
          <a:prstGeom prst="rect">
            <a:avLst/>
          </a:prstGeom>
          <a:noFill/>
        </p:spPr>
        <p:txBody>
          <a:bodyPr wrap="square" rtlCol="0">
            <a:spAutoFit/>
          </a:bodyPr>
          <a:lstStyle/>
          <a:p>
            <a:r>
              <a:rPr lang="en-US" dirty="0"/>
              <a:t>Evaluate:</a:t>
            </a:r>
          </a:p>
          <a:p>
            <a:pPr marL="285750" indent="-285750">
              <a:buFont typeface="Arial" panose="020B0604020202020204" pitchFamily="34" charset="0"/>
              <a:buChar char="•"/>
            </a:pPr>
            <a:r>
              <a:rPr lang="en-US" dirty="0"/>
              <a:t>Refresh</a:t>
            </a:r>
          </a:p>
          <a:p>
            <a:pPr marL="285750" indent="-285750">
              <a:buFont typeface="Arial" panose="020B0604020202020204" pitchFamily="34" charset="0"/>
              <a:buChar char="•"/>
            </a:pPr>
            <a:r>
              <a:rPr lang="en-US" dirty="0"/>
              <a:t>Compare</a:t>
            </a:r>
          </a:p>
          <a:p>
            <a:pPr marL="285750" indent="-285750">
              <a:buFont typeface="Arial" panose="020B0604020202020204" pitchFamily="34" charset="0"/>
              <a:buChar char="•"/>
            </a:pPr>
            <a:r>
              <a:rPr lang="en-US" dirty="0"/>
              <a:t>Graph</a:t>
            </a:r>
          </a:p>
          <a:p>
            <a:pPr marL="285750" indent="-285750">
              <a:buFont typeface="Arial" panose="020B0604020202020204" pitchFamily="34" charset="0"/>
              <a:buChar char="•"/>
            </a:pPr>
            <a:r>
              <a:rPr lang="en-US" dirty="0"/>
              <a:t>Outputs what “will” happen</a:t>
            </a:r>
          </a:p>
        </p:txBody>
      </p:sp>
      <p:sp>
        <p:nvSpPr>
          <p:cNvPr id="7" name="TextBox 6">
            <a:extLst>
              <a:ext uri="{FF2B5EF4-FFF2-40B4-BE49-F238E27FC236}">
                <a16:creationId xmlns:a16="http://schemas.microsoft.com/office/drawing/2014/main" id="{6C4D792B-3E4F-4901-89F9-A2A8A7AF5A1F}"/>
              </a:ext>
            </a:extLst>
          </p:cNvPr>
          <p:cNvSpPr txBox="1"/>
          <p:nvPr/>
        </p:nvSpPr>
        <p:spPr>
          <a:xfrm>
            <a:off x="7888713" y="4199511"/>
            <a:ext cx="1669409" cy="923330"/>
          </a:xfrm>
          <a:prstGeom prst="rect">
            <a:avLst/>
          </a:prstGeom>
          <a:noFill/>
        </p:spPr>
        <p:txBody>
          <a:bodyPr wrap="square" rtlCol="0">
            <a:spAutoFit/>
          </a:bodyPr>
          <a:lstStyle/>
          <a:p>
            <a:r>
              <a:rPr lang="en-US" dirty="0"/>
              <a:t>Takes action:</a:t>
            </a:r>
          </a:p>
          <a:p>
            <a:pPr marL="285750" indent="-285750">
              <a:buFont typeface="Arial" panose="020B0604020202020204" pitchFamily="34" charset="0"/>
              <a:buChar char="•"/>
            </a:pPr>
            <a:r>
              <a:rPr lang="en-US" dirty="0"/>
              <a:t>Deploys per the plan</a:t>
            </a:r>
          </a:p>
        </p:txBody>
      </p:sp>
      <p:sp>
        <p:nvSpPr>
          <p:cNvPr id="13" name="Rectangle: Rounded Corners 12">
            <a:extLst>
              <a:ext uri="{FF2B5EF4-FFF2-40B4-BE49-F238E27FC236}">
                <a16:creationId xmlns:a16="http://schemas.microsoft.com/office/drawing/2014/main" id="{AB60CEB0-224B-4D60-9E2F-74BA8CE8B2D8}"/>
              </a:ext>
            </a:extLst>
          </p:cNvPr>
          <p:cNvSpPr/>
          <p:nvPr/>
        </p:nvSpPr>
        <p:spPr>
          <a:xfrm>
            <a:off x="2098307" y="1995389"/>
            <a:ext cx="4754880" cy="3434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Build Pipeline</a:t>
            </a:r>
          </a:p>
        </p:txBody>
      </p:sp>
      <p:sp>
        <p:nvSpPr>
          <p:cNvPr id="14" name="Rectangle: Rounded Corners 13">
            <a:extLst>
              <a:ext uri="{FF2B5EF4-FFF2-40B4-BE49-F238E27FC236}">
                <a16:creationId xmlns:a16="http://schemas.microsoft.com/office/drawing/2014/main" id="{66803DB6-0FE7-4B2B-997A-26F1BD7FA74F}"/>
              </a:ext>
            </a:extLst>
          </p:cNvPr>
          <p:cNvSpPr/>
          <p:nvPr/>
        </p:nvSpPr>
        <p:spPr>
          <a:xfrm>
            <a:off x="7114731" y="1995388"/>
            <a:ext cx="2635183" cy="3434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Release</a:t>
            </a:r>
          </a:p>
        </p:txBody>
      </p:sp>
    </p:spTree>
    <p:extLst>
      <p:ext uri="{BB962C8B-B14F-4D97-AF65-F5344CB8AC3E}">
        <p14:creationId xmlns:p14="http://schemas.microsoft.com/office/powerpoint/2010/main" val="5587603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auto">
          <a:prstGeom prst="rect">
            <a:avLst/>
          </a:prstGeom>
          <a:noFill/>
          <a:ln w="9525">
            <a:noFill/>
            <a:miter lim="800000"/>
            <a:headEnd/>
            <a:tailEnd/>
          </a:ln>
        </p:spPr>
        <p:txBody>
          <a:bodyPr wrap="square" anchor="ctr">
            <a:normAutofit/>
          </a:bodyPr>
          <a:lstStyle/>
          <a:p>
            <a:r>
              <a:rPr lang="en-US" dirty="0"/>
              <a:t>Terraform Workflow</a:t>
            </a:r>
          </a:p>
        </p:txBody>
      </p:sp>
      <p:sp>
        <p:nvSpPr>
          <p:cNvPr id="2" name="Text Placeholder 1">
            <a:extLst>
              <a:ext uri="{FF2B5EF4-FFF2-40B4-BE49-F238E27FC236}">
                <a16:creationId xmlns:a16="http://schemas.microsoft.com/office/drawing/2014/main" id="{86E5B415-04D1-884C-8385-AB154CAF0C6E}"/>
              </a:ext>
            </a:extLst>
          </p:cNvPr>
          <p:cNvSpPr>
            <a:spLocks noGrp="1"/>
          </p:cNvSpPr>
          <p:nvPr>
            <p:ph type="body" sz="quarter" idx="16"/>
          </p:nvPr>
        </p:nvSpPr>
        <p:spPr/>
        <p:txBody>
          <a:bodyPr/>
          <a:lstStyle/>
          <a:p>
            <a:endParaRPr lang="en-US"/>
          </a:p>
        </p:txBody>
      </p:sp>
      <p:graphicFrame>
        <p:nvGraphicFramePr>
          <p:cNvPr id="11" name="Text Placeholder 2">
            <a:extLst>
              <a:ext uri="{FF2B5EF4-FFF2-40B4-BE49-F238E27FC236}">
                <a16:creationId xmlns:a16="http://schemas.microsoft.com/office/drawing/2014/main" id="{31796572-E3E3-41AB-ABA4-77A29D95B630}"/>
              </a:ext>
            </a:extLst>
          </p:cNvPr>
          <p:cNvGraphicFramePr/>
          <p:nvPr/>
        </p:nvGraphicFramePr>
        <p:xfrm>
          <a:off x="647700" y="1828800"/>
          <a:ext cx="7577136"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9511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0FD9D44-CFEB-D24B-BF01-8E25B7885537}"/>
              </a:ext>
            </a:extLst>
          </p:cNvPr>
          <p:cNvSpPr>
            <a:spLocks noGrp="1"/>
          </p:cNvSpPr>
          <p:nvPr>
            <p:ph type="pic" sz="quarter" idx="13"/>
          </p:nvPr>
        </p:nvSpPr>
        <p:spPr/>
      </p:sp>
      <p:sp>
        <p:nvSpPr>
          <p:cNvPr id="4" name="Title 1"/>
          <p:cNvSpPr>
            <a:spLocks noGrp="1"/>
          </p:cNvSpPr>
          <p:nvPr>
            <p:ph type="title"/>
          </p:nvPr>
        </p:nvSpPr>
        <p:spPr>
          <a:xfrm>
            <a:off x="652463" y="346076"/>
            <a:ext cx="6631206" cy="568324"/>
          </a:xfrm>
        </p:spPr>
        <p:txBody>
          <a:bodyPr>
            <a:normAutofit/>
          </a:bodyPr>
          <a:lstStyle/>
          <a:p>
            <a:r>
              <a:rPr lang="en-US" dirty="0"/>
              <a:t>What does a Terraform file look like?</a:t>
            </a:r>
            <a:endParaRPr lang="en-US" dirty="0">
              <a:solidFill>
                <a:schemeClr val="tx1">
                  <a:lumMod val="95000"/>
                  <a:lumOff val="5000"/>
                </a:schemeClr>
              </a:solidFill>
            </a:endParaRPr>
          </a:p>
        </p:txBody>
      </p:sp>
      <p:sp>
        <p:nvSpPr>
          <p:cNvPr id="5" name="Text Placeholder 4">
            <a:extLst>
              <a:ext uri="{FF2B5EF4-FFF2-40B4-BE49-F238E27FC236}">
                <a16:creationId xmlns:a16="http://schemas.microsoft.com/office/drawing/2014/main" id="{BA3A93CD-0CC7-EA4B-80B7-9C248CCF54DF}"/>
              </a:ext>
            </a:extLst>
          </p:cNvPr>
          <p:cNvSpPr>
            <a:spLocks noGrp="1"/>
          </p:cNvSpPr>
          <p:nvPr>
            <p:ph type="body" sz="quarter" idx="16"/>
          </p:nvPr>
        </p:nvSpPr>
        <p:spPr/>
        <p:txBody>
          <a:bodyPr/>
          <a:lstStyle/>
          <a:p>
            <a:endParaRPr lang="en-US"/>
          </a:p>
        </p:txBody>
      </p:sp>
      <p:pic>
        <p:nvPicPr>
          <p:cNvPr id="3" name="Picture 2">
            <a:extLst>
              <a:ext uri="{FF2B5EF4-FFF2-40B4-BE49-F238E27FC236}">
                <a16:creationId xmlns:a16="http://schemas.microsoft.com/office/drawing/2014/main" id="{ACE2E045-B90A-5045-8895-66A6458921FD}"/>
              </a:ext>
            </a:extLst>
          </p:cNvPr>
          <p:cNvPicPr>
            <a:picLocks noChangeAspect="1"/>
          </p:cNvPicPr>
          <p:nvPr/>
        </p:nvPicPr>
        <p:blipFill>
          <a:blip r:embed="rId3"/>
          <a:stretch>
            <a:fillRect/>
          </a:stretch>
        </p:blipFill>
        <p:spPr>
          <a:xfrm>
            <a:off x="5187910" y="1371601"/>
            <a:ext cx="6956279" cy="5108388"/>
          </a:xfrm>
          <a:prstGeom prst="rect">
            <a:avLst/>
          </a:prstGeom>
        </p:spPr>
      </p:pic>
      <p:graphicFrame>
        <p:nvGraphicFramePr>
          <p:cNvPr id="8" name="Text Placeholder 5">
            <a:extLst>
              <a:ext uri="{FF2B5EF4-FFF2-40B4-BE49-F238E27FC236}">
                <a16:creationId xmlns:a16="http://schemas.microsoft.com/office/drawing/2014/main" id="{1BF0A0E1-0198-4CA5-89B7-8C50C67BCFAE}"/>
              </a:ext>
            </a:extLst>
          </p:cNvPr>
          <p:cNvGraphicFramePr/>
          <p:nvPr/>
        </p:nvGraphicFramePr>
        <p:xfrm>
          <a:off x="647700" y="1828800"/>
          <a:ext cx="5662228"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886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3DB72E-B533-8AFF-EA23-7DE97DA5A0A7}"/>
              </a:ext>
            </a:extLst>
          </p:cNvPr>
          <p:cNvSpPr txBox="1"/>
          <p:nvPr/>
        </p:nvSpPr>
        <p:spPr>
          <a:xfrm>
            <a:off x="478972" y="348343"/>
            <a:ext cx="2764972" cy="584775"/>
          </a:xfrm>
          <a:prstGeom prst="rect">
            <a:avLst/>
          </a:prstGeom>
          <a:noFill/>
        </p:spPr>
        <p:txBody>
          <a:bodyPr wrap="square" rtlCol="0">
            <a:spAutoFit/>
          </a:bodyPr>
          <a:lstStyle/>
          <a:p>
            <a:r>
              <a:rPr lang="en-US" sz="3200" b="1" dirty="0"/>
              <a:t>Lino Tadros</a:t>
            </a:r>
          </a:p>
        </p:txBody>
      </p:sp>
      <p:sp>
        <p:nvSpPr>
          <p:cNvPr id="6" name="TextBox 5">
            <a:extLst>
              <a:ext uri="{FF2B5EF4-FFF2-40B4-BE49-F238E27FC236}">
                <a16:creationId xmlns:a16="http://schemas.microsoft.com/office/drawing/2014/main" id="{D2923F65-5976-7C2B-062E-A085E6DA7D92}"/>
              </a:ext>
            </a:extLst>
          </p:cNvPr>
          <p:cNvSpPr txBox="1"/>
          <p:nvPr/>
        </p:nvSpPr>
        <p:spPr>
          <a:xfrm>
            <a:off x="152400" y="1228397"/>
            <a:ext cx="11887200" cy="3139321"/>
          </a:xfrm>
          <a:prstGeom prst="rect">
            <a:avLst/>
          </a:prstGeom>
          <a:noFill/>
        </p:spPr>
        <p:txBody>
          <a:bodyPr wrap="square" rtlCol="0">
            <a:spAutoFit/>
          </a:bodyPr>
          <a:lstStyle/>
          <a:p>
            <a:pPr marL="342900" indent="-342900">
              <a:buFont typeface="Wingdings" panose="05000000000000000000" pitchFamily="2" charset="2"/>
              <a:buChar char="ü"/>
            </a:pPr>
            <a:r>
              <a:rPr lang="en-US" dirty="0"/>
              <a:t>Technical Fellow – Solliance, Inc</a:t>
            </a:r>
          </a:p>
          <a:p>
            <a:pPr marL="342900" indent="-342900">
              <a:buFont typeface="Wingdings" panose="05000000000000000000" pitchFamily="2" charset="2"/>
              <a:buChar char="ü"/>
            </a:pPr>
            <a:r>
              <a:rPr lang="en-US" dirty="0"/>
              <a:t>Microsoft MVP for 15 years</a:t>
            </a:r>
          </a:p>
          <a:p>
            <a:pPr marL="342900" indent="-342900">
              <a:buFont typeface="Wingdings" panose="05000000000000000000" pitchFamily="2" charset="2"/>
              <a:buChar char="ü"/>
            </a:pPr>
            <a:r>
              <a:rPr lang="en-US" dirty="0"/>
              <a:t>Microsoft Regional Director</a:t>
            </a:r>
          </a:p>
          <a:p>
            <a:pPr marL="342900" indent="-342900">
              <a:buFont typeface="Wingdings" panose="05000000000000000000" pitchFamily="2" charset="2"/>
              <a:buChar char="ü"/>
            </a:pPr>
            <a:r>
              <a:rPr lang="en-US" dirty="0"/>
              <a:t>Former member of the Delphi &amp; C++ development team at Borland.</a:t>
            </a:r>
          </a:p>
          <a:p>
            <a:pPr marL="342900" indent="-342900">
              <a:buFont typeface="Wingdings" panose="05000000000000000000" pitchFamily="2" charset="2"/>
              <a:buChar char="ü"/>
            </a:pPr>
            <a:r>
              <a:rPr lang="en-US" dirty="0"/>
              <a:t>Microsoft established Technical Speaker worldwide (54 countries) in the last 29 years.</a:t>
            </a:r>
          </a:p>
          <a:p>
            <a:pPr marL="342900" indent="-342900">
              <a:buFont typeface="Wingdings" panose="05000000000000000000" pitchFamily="2" charset="2"/>
              <a:buChar char="ü"/>
            </a:pPr>
            <a:r>
              <a:rPr lang="en-US" dirty="0"/>
              <a:t>Chief Architect of major projects for NASA, Disney, HP, Morgan Stanley, Johnson &amp; Johnson, Chevron, Shell, Dell, Bank of America, Wells Fargo, State of CA, and many others…</a:t>
            </a:r>
          </a:p>
          <a:p>
            <a:pPr marL="342900" indent="-342900">
              <a:buFont typeface="Wingdings" panose="05000000000000000000" pitchFamily="2" charset="2"/>
              <a:buChar char="ü"/>
            </a:pPr>
            <a:r>
              <a:rPr lang="en-US" dirty="0"/>
              <a:t>Author of 14 technical books for the last 18 years</a:t>
            </a:r>
          </a:p>
          <a:p>
            <a:pPr marL="342900" indent="-342900">
              <a:buFont typeface="Wingdings" panose="05000000000000000000" pitchFamily="2" charset="2"/>
              <a:buChar char="ü"/>
            </a:pPr>
            <a:r>
              <a:rPr lang="en-US" dirty="0"/>
              <a:t>Carries 17 certifications on Azure, AWS, GCP and </a:t>
            </a:r>
            <a:r>
              <a:rPr lang="en-US" dirty="0" err="1"/>
              <a:t>Hashicorp</a:t>
            </a:r>
            <a:endParaRPr lang="en-US" dirty="0"/>
          </a:p>
          <a:p>
            <a:pPr marL="342900" indent="-342900">
              <a:buFont typeface="Wingdings" panose="05000000000000000000" pitchFamily="2" charset="2"/>
              <a:buChar char="ü"/>
            </a:pPr>
            <a:r>
              <a:rPr lang="en-US" dirty="0"/>
              <a:t>Expert on AI &amp; Machine Learning, Xamarin, iOS, Android, ASP.NET MVC, Azure Cloud, AWS, Google Cloud, SQL databases, Cosmos DB, Crypto, Ethereum and Testing tools.</a:t>
            </a:r>
          </a:p>
        </p:txBody>
      </p:sp>
      <p:pic>
        <p:nvPicPr>
          <p:cNvPr id="7" name="Picture 2">
            <a:extLst>
              <a:ext uri="{FF2B5EF4-FFF2-40B4-BE49-F238E27FC236}">
                <a16:creationId xmlns:a16="http://schemas.microsoft.com/office/drawing/2014/main" id="{ADB72681-5114-18E7-9B1B-2B220B2AD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9592" y="145947"/>
            <a:ext cx="1813436" cy="18009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erraform: Certified HashiCorp Implementation Partner (CHIP)">
            <a:extLst>
              <a:ext uri="{FF2B5EF4-FFF2-40B4-BE49-F238E27FC236}">
                <a16:creationId xmlns:a16="http://schemas.microsoft.com/office/drawing/2014/main" id="{F59B4DB2-08F2-A4DE-42F4-CA22EF1E0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721" y="4975537"/>
            <a:ext cx="1042307" cy="1042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shiCorp Certified: Terraform Associate">
            <a:extLst>
              <a:ext uri="{FF2B5EF4-FFF2-40B4-BE49-F238E27FC236}">
                <a16:creationId xmlns:a16="http://schemas.microsoft.com/office/drawing/2014/main" id="{3CA72AE2-36F4-6A3D-339F-CB231EDBB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8028" y="4975537"/>
            <a:ext cx="1042307" cy="10423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shiCorp Certified: Vault Associate">
            <a:extLst>
              <a:ext uri="{FF2B5EF4-FFF2-40B4-BE49-F238E27FC236}">
                <a16:creationId xmlns:a16="http://schemas.microsoft.com/office/drawing/2014/main" id="{0BDEFE16-5610-3670-B84F-4D5DD097A8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335" y="4975537"/>
            <a:ext cx="1042307" cy="10423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icrosoft Certified: Azure Solutions Architect Expert">
            <a:extLst>
              <a:ext uri="{FF2B5EF4-FFF2-40B4-BE49-F238E27FC236}">
                <a16:creationId xmlns:a16="http://schemas.microsoft.com/office/drawing/2014/main" id="{95A47598-4B51-CF06-F0E2-B9ED333BB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642" y="4975537"/>
            <a:ext cx="1042307" cy="10423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Certified: DevOps Engineer Expert">
            <a:extLst>
              <a:ext uri="{FF2B5EF4-FFF2-40B4-BE49-F238E27FC236}">
                <a16:creationId xmlns:a16="http://schemas.microsoft.com/office/drawing/2014/main" id="{8332BB12-8A6D-E7ED-845A-712C0640C6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4949" y="4975537"/>
            <a:ext cx="1042307" cy="104230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icrosoft Certified Trainer 2021-2022">
            <a:extLst>
              <a:ext uri="{FF2B5EF4-FFF2-40B4-BE49-F238E27FC236}">
                <a16:creationId xmlns:a16="http://schemas.microsoft.com/office/drawing/2014/main" id="{D633147E-41E6-809B-D6FB-AF9ACE3EA0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0608" y="4975538"/>
            <a:ext cx="1042308" cy="104230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WS Certified Cloud Practitioner">
            <a:extLst>
              <a:ext uri="{FF2B5EF4-FFF2-40B4-BE49-F238E27FC236}">
                <a16:creationId xmlns:a16="http://schemas.microsoft.com/office/drawing/2014/main" id="{8953F78E-05BC-BCD5-4442-3F8A15A94D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02" y="4953766"/>
            <a:ext cx="1064078" cy="106407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icrosoft Certified: Azure Data Engineer Associate">
            <a:extLst>
              <a:ext uri="{FF2B5EF4-FFF2-40B4-BE49-F238E27FC236}">
                <a16:creationId xmlns:a16="http://schemas.microsoft.com/office/drawing/2014/main" id="{231A0EB9-D2B3-0DB6-E34B-CD78756CF8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9976" y="4953766"/>
            <a:ext cx="1064078" cy="106407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Get Certified: Google Cloud Digital Leader | SAP Blogs">
            <a:extLst>
              <a:ext uri="{FF2B5EF4-FFF2-40B4-BE49-F238E27FC236}">
                <a16:creationId xmlns:a16="http://schemas.microsoft.com/office/drawing/2014/main" id="{A44C7C42-6106-66E9-AB9C-C81C9CF5F4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85570" y="4882491"/>
            <a:ext cx="1132724" cy="113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97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3F73-1D6B-482D-BE64-BC20CD1A7F84}"/>
              </a:ext>
            </a:extLst>
          </p:cNvPr>
          <p:cNvSpPr>
            <a:spLocks noGrp="1"/>
          </p:cNvSpPr>
          <p:nvPr>
            <p:ph type="title"/>
          </p:nvPr>
        </p:nvSpPr>
        <p:spPr/>
        <p:txBody>
          <a:bodyPr/>
          <a:lstStyle/>
          <a:p>
            <a:r>
              <a:rPr lang="en-US" dirty="0"/>
              <a:t>One File example</a:t>
            </a:r>
          </a:p>
        </p:txBody>
      </p:sp>
      <p:sp>
        <p:nvSpPr>
          <p:cNvPr id="3" name="Content Placeholder 2">
            <a:extLst>
              <a:ext uri="{FF2B5EF4-FFF2-40B4-BE49-F238E27FC236}">
                <a16:creationId xmlns:a16="http://schemas.microsoft.com/office/drawing/2014/main" id="{2CAA1ACD-10B5-48EB-854F-CA5B5D596A52}"/>
              </a:ext>
            </a:extLst>
          </p:cNvPr>
          <p:cNvSpPr>
            <a:spLocks noGrp="1"/>
          </p:cNvSpPr>
          <p:nvPr>
            <p:ph idx="1"/>
          </p:nvPr>
        </p:nvSpPr>
        <p:spPr>
          <a:xfrm>
            <a:off x="457200" y="1562100"/>
            <a:ext cx="4067176" cy="5034330"/>
          </a:xfrm>
        </p:spPr>
        <p:txBody>
          <a:bodyPr>
            <a:normAutofit/>
          </a:bodyPr>
          <a:lstStyle/>
          <a:p>
            <a:r>
              <a:rPr lang="en-US" dirty="0"/>
              <a:t>Provider tells TF which of the provider to download</a:t>
            </a:r>
          </a:p>
          <a:p>
            <a:r>
              <a:rPr lang="en-US" dirty="0"/>
              <a:t>Resource block tell which type of resource to create using the provider</a:t>
            </a:r>
          </a:p>
          <a:p>
            <a:r>
              <a:rPr lang="en-US" dirty="0" err="1"/>
              <a:t>AzureRM</a:t>
            </a:r>
            <a:r>
              <a:rPr lang="en-US" dirty="0"/>
              <a:t> provider will be downloaded at init</a:t>
            </a:r>
          </a:p>
          <a:p>
            <a:r>
              <a:rPr lang="en-US" dirty="0"/>
              <a:t>Resource Group &amp; Storage Accounts created based on their usage in the code written</a:t>
            </a:r>
          </a:p>
        </p:txBody>
      </p:sp>
      <p:sp>
        <p:nvSpPr>
          <p:cNvPr id="4" name="TextBox 3">
            <a:extLst>
              <a:ext uri="{FF2B5EF4-FFF2-40B4-BE49-F238E27FC236}">
                <a16:creationId xmlns:a16="http://schemas.microsoft.com/office/drawing/2014/main" id="{09F97961-57B6-4D0D-B526-1DFEE0DD78E3}"/>
              </a:ext>
            </a:extLst>
          </p:cNvPr>
          <p:cNvSpPr txBox="1"/>
          <p:nvPr/>
        </p:nvSpPr>
        <p:spPr>
          <a:xfrm>
            <a:off x="5181600" y="823595"/>
            <a:ext cx="6620368" cy="5478423"/>
          </a:xfrm>
          <a:prstGeom prst="rect">
            <a:avLst/>
          </a:prstGeom>
          <a:solidFill>
            <a:schemeClr val="tx1"/>
          </a:solidFill>
        </p:spPr>
        <p:txBody>
          <a:bodyPr wrap="square" rtlCol="0">
            <a:spAutoFit/>
          </a:bodyPr>
          <a:lstStyle/>
          <a:p>
            <a:r>
              <a:rPr lang="en-US" sz="1400" b="0" dirty="0">
                <a:solidFill>
                  <a:srgbClr val="569CD6"/>
                </a:solidFill>
                <a:effectLst/>
                <a:latin typeface="Consolas" panose="020B0609020204030204" pitchFamily="49" charset="0"/>
              </a:rPr>
              <a:t>provider</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azurerm</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a:t>
            </a:r>
            <a:r>
              <a:rPr lang="en-US" sz="1400" b="0" dirty="0" err="1">
                <a:solidFill>
                  <a:srgbClr val="6A9955"/>
                </a:solidFill>
                <a:effectLst/>
                <a:latin typeface="Consolas" panose="020B0609020204030204" pitchFamily="49" charset="0"/>
              </a:rPr>
              <a:t>AzureRM</a:t>
            </a:r>
            <a:r>
              <a:rPr lang="en-US" sz="1400" b="0" dirty="0">
                <a:solidFill>
                  <a:srgbClr val="6A9955"/>
                </a:solidFill>
                <a:effectLst/>
                <a:latin typeface="Consolas" panose="020B0609020204030204" pitchFamily="49" charset="0"/>
              </a:rPr>
              <a:t> provider 3.x</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version </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a:solidFill>
                  <a:srgbClr val="CE9178"/>
                </a:solidFill>
                <a:effectLst/>
                <a:latin typeface="Consolas" panose="020B0609020204030204" pitchFamily="49" charset="0"/>
              </a:rPr>
              <a:t>"~&gt;3.0"</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8C8C8"/>
                </a:solidFill>
                <a:effectLst/>
                <a:latin typeface="Consolas" panose="020B0609020204030204" pitchFamily="49" charset="0"/>
              </a:rPr>
              <a:t>features</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6A9955"/>
                </a:solidFill>
                <a:effectLst/>
                <a:latin typeface="Consolas" panose="020B0609020204030204" pitchFamily="49" charset="0"/>
              </a:rPr>
              <a:t># Create a resource group</a:t>
            </a:r>
            <a:endParaRPr lang="en-US" sz="1400" b="0" dirty="0">
              <a:solidFill>
                <a:srgbClr val="D4D4D4"/>
              </a:solidFill>
              <a:effectLst/>
              <a:latin typeface="Consolas" panose="020B0609020204030204" pitchFamily="49" charset="0"/>
            </a:endParaRPr>
          </a:p>
          <a:p>
            <a:r>
              <a:rPr lang="en-US" sz="1400" b="0" dirty="0">
                <a:solidFill>
                  <a:srgbClr val="569CD6"/>
                </a:solidFill>
                <a:effectLst/>
                <a:latin typeface="Consolas" panose="020B0609020204030204" pitchFamily="49" charset="0"/>
              </a:rPr>
              <a:t>resource</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azurerm_resource_group</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"b59"</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name     </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a:solidFill>
                  <a:srgbClr val="CE9178"/>
                </a:solidFill>
                <a:effectLst/>
                <a:latin typeface="Consolas" panose="020B0609020204030204" pitchFamily="49" charset="0"/>
              </a:rPr>
              <a:t>"b59-rg"</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location </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a:solidFill>
                  <a:srgbClr val="CE9178"/>
                </a:solidFill>
                <a:effectLst/>
                <a:latin typeface="Consolas" panose="020B0609020204030204" pitchFamily="49" charset="0"/>
              </a:rPr>
              <a:t>"North Central US"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6A9955"/>
                </a:solidFill>
                <a:effectLst/>
                <a:latin typeface="Consolas" panose="020B0609020204030204" pitchFamily="49" charset="0"/>
              </a:rPr>
              <a:t># Create an Azure Storage Account</a:t>
            </a:r>
            <a:endParaRPr lang="en-US" sz="1400" b="0" dirty="0">
              <a:solidFill>
                <a:srgbClr val="D4D4D4"/>
              </a:solidFill>
              <a:effectLst/>
              <a:latin typeface="Consolas" panose="020B0609020204030204" pitchFamily="49" charset="0"/>
            </a:endParaRPr>
          </a:p>
          <a:p>
            <a:r>
              <a:rPr lang="en-US" sz="1400" b="0" dirty="0">
                <a:solidFill>
                  <a:srgbClr val="569CD6"/>
                </a:solidFill>
                <a:effectLst/>
                <a:latin typeface="Consolas" panose="020B0609020204030204" pitchFamily="49" charset="0"/>
              </a:rPr>
              <a:t>resource</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azurerm_storage_account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"b59storage"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name                     </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a:solidFill>
                  <a:srgbClr val="CE9178"/>
                </a:solidFill>
                <a:effectLst/>
                <a:latin typeface="Consolas" panose="020B0609020204030204" pitchFamily="49" charset="0"/>
              </a:rPr>
              <a:t>"b59storage"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resource_group_name</a:t>
            </a:r>
            <a:r>
              <a:rPr lang="en-US" sz="1400" b="0" dirty="0">
                <a:solidFill>
                  <a:srgbClr val="9CDCFE"/>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a:solidFill>
                  <a:srgbClr val="D4D4D4"/>
                </a:solidFill>
                <a:effectLst/>
                <a:latin typeface="Consolas" panose="020B0609020204030204" pitchFamily="49" charset="0"/>
              </a:rPr>
              <a:t>azurerm_resource_group.</a:t>
            </a:r>
            <a:r>
              <a:rPr lang="en-US" sz="1400" b="0" dirty="0">
                <a:solidFill>
                  <a:srgbClr val="9CDCFE"/>
                </a:solidFill>
                <a:effectLst/>
                <a:latin typeface="Consolas" panose="020B0609020204030204" pitchFamily="49" charset="0"/>
              </a:rPr>
              <a:t>b59</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location                 </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a:solidFill>
                  <a:srgbClr val="D4D4D4"/>
                </a:solidFill>
                <a:effectLst/>
                <a:latin typeface="Consolas" panose="020B0609020204030204" pitchFamily="49" charset="0"/>
              </a:rPr>
              <a:t>azurerm_resource_group.</a:t>
            </a:r>
            <a:r>
              <a:rPr lang="en-US" sz="1400" b="0" dirty="0">
                <a:solidFill>
                  <a:srgbClr val="9CDCFE"/>
                </a:solidFill>
                <a:effectLst/>
                <a:latin typeface="Consolas" panose="020B0609020204030204" pitchFamily="49" charset="0"/>
              </a:rPr>
              <a:t>b59</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location</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account_tier</a:t>
            </a:r>
            <a:r>
              <a:rPr lang="en-US" sz="1400" b="0" dirty="0">
                <a:solidFill>
                  <a:srgbClr val="9CDCFE"/>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a:solidFill>
                  <a:srgbClr val="CE9178"/>
                </a:solidFill>
                <a:effectLst/>
                <a:latin typeface="Consolas" panose="020B0609020204030204" pitchFamily="49" charset="0"/>
              </a:rPr>
              <a:t>"Standard"</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account_replication_type</a:t>
            </a:r>
            <a:r>
              <a:rPr lang="en-US" sz="1400" b="0" dirty="0">
                <a:solidFill>
                  <a:srgbClr val="9CDCFE"/>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a:solidFill>
                  <a:srgbClr val="CE9178"/>
                </a:solidFill>
                <a:effectLst/>
                <a:latin typeface="Consolas" panose="020B0609020204030204" pitchFamily="49" charset="0"/>
              </a:rPr>
              <a:t>"GRS"</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tags </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environment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"dev"</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073574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EF48-29B2-4327-B011-4EE51860D6C0}"/>
              </a:ext>
            </a:extLst>
          </p:cNvPr>
          <p:cNvSpPr>
            <a:spLocks noGrp="1"/>
          </p:cNvSpPr>
          <p:nvPr>
            <p:ph type="title"/>
          </p:nvPr>
        </p:nvSpPr>
        <p:spPr>
          <a:xfrm>
            <a:off x="4128368" y="4522156"/>
            <a:ext cx="4937937" cy="1363215"/>
          </a:xfrm>
        </p:spPr>
        <p:txBody>
          <a:bodyPr vert="horz" lIns="91440" tIns="45720" rIns="91440" bIns="45720" rtlCol="0" anchor="t">
            <a:normAutofit/>
          </a:bodyPr>
          <a:lstStyle/>
          <a:p>
            <a:r>
              <a:rPr lang="en-US" sz="4400" kern="1200" dirty="0">
                <a:solidFill>
                  <a:schemeClr val="tx1"/>
                </a:solidFill>
                <a:latin typeface="+mj-lt"/>
                <a:ea typeface="+mj-ea"/>
                <a:cs typeface="+mj-cs"/>
              </a:rPr>
              <a:t>A sampling of Terraform providers</a:t>
            </a:r>
          </a:p>
        </p:txBody>
      </p:sp>
      <p:sp>
        <p:nvSpPr>
          <p:cNvPr id="4" name="Slide Number Placeholder 3">
            <a:extLst>
              <a:ext uri="{FF2B5EF4-FFF2-40B4-BE49-F238E27FC236}">
                <a16:creationId xmlns:a16="http://schemas.microsoft.com/office/drawing/2014/main" id="{3906F87D-029E-4DD7-A5FD-A7873C578F25}"/>
              </a:ext>
            </a:extLst>
          </p:cNvPr>
          <p:cNvSpPr>
            <a:spLocks noGrp="1"/>
          </p:cNvSpPr>
          <p:nvPr>
            <p:ph type="sldNum" sz="quarter" idx="12"/>
          </p:nvPr>
        </p:nvSpPr>
        <p:spPr>
          <a:xfrm>
            <a:off x="266671" y="392350"/>
            <a:ext cx="548640" cy="548640"/>
          </a:xfrm>
          <a:prstGeom prst="ellipse">
            <a:avLst/>
          </a:prstGeom>
          <a:solidFill>
            <a:srgbClr val="7F7F7F"/>
          </a:solidFill>
        </p:spPr>
        <p:txBody>
          <a:bodyPr vert="horz" lIns="91440" tIns="45720" rIns="91440" bIns="45720" rtlCol="0" anchor="ctr">
            <a:normAutofit fontScale="77500" lnSpcReduction="20000"/>
          </a:bodyPr>
          <a:lstStyle/>
          <a:p>
            <a:pPr>
              <a:spcAft>
                <a:spcPts val="600"/>
              </a:spcAft>
            </a:pPr>
            <a:fld id="{F9406C37-1267-4092-A3E4-2FCC75AA8F89}" type="slidenum">
              <a:rPr lang="en-US" sz="1500">
                <a:solidFill>
                  <a:srgbClr val="FFFFFF"/>
                </a:solidFill>
              </a:rPr>
              <a:pPr>
                <a:spcAft>
                  <a:spcPts val="600"/>
                </a:spcAft>
              </a:pPr>
              <a:t>21</a:t>
            </a:fld>
            <a:endParaRPr lang="en-US" sz="1500">
              <a:solidFill>
                <a:srgbClr val="FFFFFF"/>
              </a:solidFill>
            </a:endParaRPr>
          </a:p>
        </p:txBody>
      </p:sp>
      <p:sp>
        <p:nvSpPr>
          <p:cNvPr id="81" name="Freeform: Shape 80">
            <a:extLst>
              <a:ext uri="{FF2B5EF4-FFF2-40B4-BE49-F238E27FC236}">
                <a16:creationId xmlns:a16="http://schemas.microsoft.com/office/drawing/2014/main" id="{2E2D6188-24E5-426A-BB2A-3FA2D6B9C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1208BC59-C84F-483F-80CD-FAEC74229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3"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aws">
            <a:extLst>
              <a:ext uri="{FF2B5EF4-FFF2-40B4-BE49-F238E27FC236}">
                <a16:creationId xmlns:a16="http://schemas.microsoft.com/office/drawing/2014/main" id="{6F5ACA13-B609-4D0B-8578-4564A7F331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92086" y="240587"/>
            <a:ext cx="2410097" cy="1446058"/>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Shape 88">
            <a:extLst>
              <a:ext uri="{FF2B5EF4-FFF2-40B4-BE49-F238E27FC236}">
                <a16:creationId xmlns:a16="http://schemas.microsoft.com/office/drawing/2014/main" id="{A1DABD52-05DF-4F31-AFB9-B330D8BE4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Oval 90">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10327EE3-4FC4-4731-BEA5-6FD9CF322D29}"/>
              </a:ext>
            </a:extLst>
          </p:cNvPr>
          <p:cNvPicPr>
            <a:picLocks noChangeAspect="1"/>
          </p:cNvPicPr>
          <p:nvPr/>
        </p:nvPicPr>
        <p:blipFill>
          <a:blip r:embed="rId4"/>
          <a:stretch>
            <a:fillRect/>
          </a:stretch>
        </p:blipFill>
        <p:spPr>
          <a:xfrm>
            <a:off x="5982789" y="1407123"/>
            <a:ext cx="1939835" cy="1560960"/>
          </a:xfrm>
          <a:prstGeom prst="rect">
            <a:avLst/>
          </a:prstGeom>
        </p:spPr>
      </p:pic>
      <p:pic>
        <p:nvPicPr>
          <p:cNvPr id="1036" name="Picture 12" descr="aliyun">
            <a:extLst>
              <a:ext uri="{FF2B5EF4-FFF2-40B4-BE49-F238E27FC236}">
                <a16:creationId xmlns:a16="http://schemas.microsoft.com/office/drawing/2014/main" id="{40483C6A-BF40-4E46-9A10-220B220A7F2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36643" y="3726460"/>
            <a:ext cx="2329136" cy="2329136"/>
          </a:xfrm>
          <a:prstGeom prst="rect">
            <a:avLst/>
          </a:prstGeom>
          <a:noFill/>
          <a:extLst>
            <a:ext uri="{909E8E84-426E-40DD-AFC4-6F175D3DCCD1}">
              <a14:hiddenFill xmlns:a14="http://schemas.microsoft.com/office/drawing/2010/main">
                <a:solidFill>
                  <a:srgbClr val="FFFFFF"/>
                </a:solidFill>
              </a14:hiddenFill>
            </a:ext>
          </a:extLst>
        </p:spPr>
      </p:pic>
      <p:sp>
        <p:nvSpPr>
          <p:cNvPr id="93" name="Freeform: Shape 92">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8E4F04B5-4D4A-4F70-8549-384AF5351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0"/>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8AA2E255-CB21-42B3-87EE-71C559619F6F}"/>
              </a:ext>
            </a:extLst>
          </p:cNvPr>
          <p:cNvPicPr>
            <a:picLocks noChangeAspect="1"/>
          </p:cNvPicPr>
          <p:nvPr/>
        </p:nvPicPr>
        <p:blipFill>
          <a:blip r:embed="rId6"/>
          <a:stretch>
            <a:fillRect/>
          </a:stretch>
        </p:blipFill>
        <p:spPr>
          <a:xfrm>
            <a:off x="9829800" y="397710"/>
            <a:ext cx="1952160" cy="1893595"/>
          </a:xfrm>
          <a:prstGeom prst="rect">
            <a:avLst/>
          </a:prstGeom>
        </p:spPr>
      </p:pic>
      <p:sp>
        <p:nvSpPr>
          <p:cNvPr id="97" name="Freeform: Shape 96">
            <a:extLst>
              <a:ext uri="{FF2B5EF4-FFF2-40B4-BE49-F238E27FC236}">
                <a16:creationId xmlns:a16="http://schemas.microsoft.com/office/drawing/2014/main" id="{0D14DB62-3EB3-452E-89EE-30B0CDB0C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3F9BEB6-408D-4937-A363-92F747E443CC}"/>
              </a:ext>
            </a:extLst>
          </p:cNvPr>
          <p:cNvPicPr>
            <a:picLocks noChangeAspect="1"/>
          </p:cNvPicPr>
          <p:nvPr/>
        </p:nvPicPr>
        <p:blipFill>
          <a:blip r:embed="rId7"/>
          <a:stretch>
            <a:fillRect/>
          </a:stretch>
        </p:blipFill>
        <p:spPr>
          <a:xfrm>
            <a:off x="9888582" y="4896522"/>
            <a:ext cx="2135777" cy="1644793"/>
          </a:xfrm>
          <a:prstGeom prst="rect">
            <a:avLst/>
          </a:prstGeom>
        </p:spPr>
      </p:pic>
    </p:spTree>
    <p:extLst>
      <p:ext uri="{BB962C8B-B14F-4D97-AF65-F5344CB8AC3E}">
        <p14:creationId xmlns:p14="http://schemas.microsoft.com/office/powerpoint/2010/main" val="94078574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D05133F-F38B-4C6B-8786-EEE5DAEF20BE}"/>
              </a:ext>
            </a:extLst>
          </p:cNvPr>
          <p:cNvSpPr>
            <a:spLocks noGrp="1"/>
          </p:cNvSpPr>
          <p:nvPr>
            <p:ph type="title"/>
          </p:nvPr>
        </p:nvSpPr>
        <p:spPr>
          <a:xfrm>
            <a:off x="965200" y="1371190"/>
            <a:ext cx="3363170" cy="2183042"/>
          </a:xfrm>
        </p:spPr>
        <p:txBody>
          <a:bodyPr anchor="b">
            <a:normAutofit/>
          </a:bodyPr>
          <a:lstStyle/>
          <a:p>
            <a:r>
              <a:rPr lang="en-US" sz="4000"/>
              <a:t>Terraform and Azure</a:t>
            </a:r>
          </a:p>
        </p:txBody>
      </p:sp>
      <p:sp>
        <p:nvSpPr>
          <p:cNvPr id="17"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Shape 18">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6" name="Picture 5">
            <a:extLst>
              <a:ext uri="{FF2B5EF4-FFF2-40B4-BE49-F238E27FC236}">
                <a16:creationId xmlns:a16="http://schemas.microsoft.com/office/drawing/2014/main" id="{37F08D12-DC32-40FE-A767-C0DBB1D59375}"/>
              </a:ext>
            </a:extLst>
          </p:cNvPr>
          <p:cNvPicPr>
            <a:picLocks noChangeAspect="1"/>
          </p:cNvPicPr>
          <p:nvPr/>
        </p:nvPicPr>
        <p:blipFill>
          <a:blip r:embed="rId3"/>
          <a:stretch>
            <a:fillRect/>
          </a:stretch>
        </p:blipFill>
        <p:spPr>
          <a:xfrm>
            <a:off x="5196964" y="1321184"/>
            <a:ext cx="1846470" cy="1421994"/>
          </a:xfrm>
          <a:prstGeom prst="rect">
            <a:avLst/>
          </a:prstGeom>
        </p:spPr>
      </p:pic>
      <p:sp>
        <p:nvSpPr>
          <p:cNvPr id="3" name="Content Placeholder 2">
            <a:extLst>
              <a:ext uri="{FF2B5EF4-FFF2-40B4-BE49-F238E27FC236}">
                <a16:creationId xmlns:a16="http://schemas.microsoft.com/office/drawing/2014/main" id="{EFB89725-E20A-4BBA-B59F-ECF183FE9BA9}"/>
              </a:ext>
            </a:extLst>
          </p:cNvPr>
          <p:cNvSpPr>
            <a:spLocks noGrp="1"/>
          </p:cNvSpPr>
          <p:nvPr>
            <p:ph idx="1"/>
          </p:nvPr>
        </p:nvSpPr>
        <p:spPr>
          <a:xfrm>
            <a:off x="965199" y="3729161"/>
            <a:ext cx="5690043" cy="2277321"/>
          </a:xfrm>
        </p:spPr>
        <p:txBody>
          <a:bodyPr>
            <a:normAutofit/>
          </a:bodyPr>
          <a:lstStyle/>
          <a:p>
            <a:pPr>
              <a:lnSpc>
                <a:spcPct val="110000"/>
              </a:lnSpc>
            </a:pPr>
            <a:r>
              <a:rPr lang="en-US" sz="1300" dirty="0"/>
              <a:t>1000+ modules (as of July 2022)</a:t>
            </a:r>
          </a:p>
          <a:p>
            <a:pPr marL="0" indent="0">
              <a:lnSpc>
                <a:spcPct val="110000"/>
              </a:lnSpc>
              <a:buNone/>
            </a:pPr>
            <a:endParaRPr lang="en-US" sz="1300" dirty="0"/>
          </a:p>
          <a:p>
            <a:pPr marL="0" indent="0">
              <a:lnSpc>
                <a:spcPct val="110000"/>
              </a:lnSpc>
              <a:buNone/>
            </a:pPr>
            <a:r>
              <a:rPr lang="en-US" sz="1300" dirty="0"/>
              <a:t>HIGHLIGHTS</a:t>
            </a:r>
          </a:p>
          <a:p>
            <a:pPr>
              <a:lnSpc>
                <a:spcPct val="110000"/>
              </a:lnSpc>
            </a:pPr>
            <a:r>
              <a:rPr lang="en-US" sz="1300" b="1" dirty="0" err="1"/>
              <a:t>azurerm</a:t>
            </a:r>
            <a:r>
              <a:rPr lang="en-US" sz="1300" dirty="0"/>
              <a:t> by </a:t>
            </a:r>
            <a:r>
              <a:rPr lang="en-US" sz="1300" dirty="0" err="1"/>
              <a:t>HashiCorp</a:t>
            </a:r>
            <a:r>
              <a:rPr lang="en-US" sz="1300" dirty="0"/>
              <a:t> the official provider of lifecycle management in Azure</a:t>
            </a:r>
          </a:p>
          <a:p>
            <a:pPr>
              <a:lnSpc>
                <a:spcPct val="110000"/>
              </a:lnSpc>
            </a:pPr>
            <a:r>
              <a:rPr lang="en-US" sz="1300" b="1" dirty="0" err="1"/>
              <a:t>azuread</a:t>
            </a:r>
            <a:r>
              <a:rPr lang="en-US" sz="1300" dirty="0"/>
              <a:t> provider for managing security and authentication in Azure (by </a:t>
            </a:r>
            <a:r>
              <a:rPr lang="en-US" sz="1300" dirty="0" err="1"/>
              <a:t>HashiCorp</a:t>
            </a:r>
            <a:r>
              <a:rPr lang="en-US" sz="1300" dirty="0"/>
              <a:t>)</a:t>
            </a:r>
          </a:p>
          <a:p>
            <a:pPr>
              <a:lnSpc>
                <a:spcPct val="110000"/>
              </a:lnSpc>
            </a:pPr>
            <a:r>
              <a:rPr lang="en-US" sz="1300" b="1" dirty="0" err="1"/>
              <a:t>azuredevops</a:t>
            </a:r>
            <a:r>
              <a:rPr lang="en-US" sz="1300" dirty="0"/>
              <a:t> by Microsoft for DevOps</a:t>
            </a:r>
          </a:p>
        </p:txBody>
      </p:sp>
      <p:pic>
        <p:nvPicPr>
          <p:cNvPr id="5" name="Picture 4">
            <a:extLst>
              <a:ext uri="{FF2B5EF4-FFF2-40B4-BE49-F238E27FC236}">
                <a16:creationId xmlns:a16="http://schemas.microsoft.com/office/drawing/2014/main" id="{14888786-82C8-4A7A-973C-6907ECC2547A}"/>
              </a:ext>
            </a:extLst>
          </p:cNvPr>
          <p:cNvPicPr>
            <a:picLocks noChangeAspect="1"/>
          </p:cNvPicPr>
          <p:nvPr/>
        </p:nvPicPr>
        <p:blipFill>
          <a:blip r:embed="rId4"/>
          <a:stretch>
            <a:fillRect/>
          </a:stretch>
        </p:blipFill>
        <p:spPr>
          <a:xfrm>
            <a:off x="8050038" y="2354401"/>
            <a:ext cx="2713512" cy="2713512"/>
          </a:xfrm>
          <a:prstGeom prst="rect">
            <a:avLst/>
          </a:prstGeom>
        </p:spPr>
      </p:pic>
      <p:sp>
        <p:nvSpPr>
          <p:cNvPr id="4" name="Slide Number Placeholder 3">
            <a:extLst>
              <a:ext uri="{FF2B5EF4-FFF2-40B4-BE49-F238E27FC236}">
                <a16:creationId xmlns:a16="http://schemas.microsoft.com/office/drawing/2014/main" id="{64B2BECF-1610-4087-9C7E-C930EAE92B7C}"/>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spcAft>
                <a:spcPts val="600"/>
              </a:spcAft>
            </a:pPr>
            <a:fld id="{F9406C37-1267-4092-A3E4-2FCC75AA8F89}" type="slidenum">
              <a:rPr lang="en-US">
                <a:solidFill>
                  <a:schemeClr val="bg1"/>
                </a:solidFill>
              </a:rPr>
              <a:pPr>
                <a:spcAft>
                  <a:spcPts val="600"/>
                </a:spcAft>
              </a:pPr>
              <a:t>22</a:t>
            </a:fld>
            <a:endParaRPr lang="en-US">
              <a:solidFill>
                <a:schemeClr val="bg1"/>
              </a:solidFill>
            </a:endParaRPr>
          </a:p>
        </p:txBody>
      </p:sp>
    </p:spTree>
    <p:extLst>
      <p:ext uri="{BB962C8B-B14F-4D97-AF65-F5344CB8AC3E}">
        <p14:creationId xmlns:p14="http://schemas.microsoft.com/office/powerpoint/2010/main" val="4045523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8464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524256" y="491260"/>
            <a:ext cx="6594189" cy="1625210"/>
          </a:xfrm>
        </p:spPr>
        <p:txBody>
          <a:bodyPr vert="horz" lIns="91440" tIns="45720" rIns="91440" bIns="45720" rtlCol="0" anchor="ctr">
            <a:normAutofit/>
          </a:bodyPr>
          <a:lstStyle/>
          <a:p>
            <a:r>
              <a:rPr lang="en-US" sz="4400">
                <a:solidFill>
                  <a:srgbClr val="FFFFFF"/>
                </a:solidFill>
                <a:cs typeface="+mj-cs"/>
              </a:rPr>
              <a:t>Terraform Safety is All About The Plan</a:t>
            </a:r>
          </a:p>
        </p:txBody>
      </p:sp>
      <p:pic>
        <p:nvPicPr>
          <p:cNvPr id="5" name="Picture 4" descr="Table&#10;&#10;Description automatically generated">
            <a:extLst>
              <a:ext uri="{FF2B5EF4-FFF2-40B4-BE49-F238E27FC236}">
                <a16:creationId xmlns:a16="http://schemas.microsoft.com/office/drawing/2014/main" id="{C9FC3597-2497-2E40-A132-567F1149B55D}"/>
              </a:ext>
            </a:extLst>
          </p:cNvPr>
          <p:cNvPicPr>
            <a:picLocks noChangeAspect="1"/>
          </p:cNvPicPr>
          <p:nvPr/>
        </p:nvPicPr>
        <p:blipFill rotWithShape="1">
          <a:blip r:embed="rId2"/>
          <a:srcRect t="2148" r="1" b="8918"/>
          <a:stretch/>
        </p:blipFill>
        <p:spPr>
          <a:xfrm>
            <a:off x="327547" y="2454903"/>
            <a:ext cx="7058306" cy="4080254"/>
          </a:xfrm>
          <a:prstGeom prst="rect">
            <a:avLst/>
          </a:prstGeom>
        </p:spPr>
      </p:pic>
      <p:sp>
        <p:nvSpPr>
          <p:cNvPr id="27"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EBFEE396-8EAD-4E4E-AEAD-9F4C4BB18BF4}"/>
              </a:ext>
            </a:extLst>
          </p:cNvPr>
          <p:cNvSpPr>
            <a:spLocks noGrp="1"/>
          </p:cNvSpPr>
          <p:nvPr>
            <p:ph type="body" idx="1"/>
          </p:nvPr>
        </p:nvSpPr>
        <p:spPr>
          <a:xfrm>
            <a:off x="8029319" y="917725"/>
            <a:ext cx="3424739" cy="4852362"/>
          </a:xfrm>
        </p:spPr>
        <p:txBody>
          <a:bodyPr vert="horz" lIns="91440" tIns="45720" rIns="91440" bIns="45720" rtlCol="0" anchor="ctr">
            <a:normAutofit/>
          </a:bodyPr>
          <a:lstStyle/>
          <a:p>
            <a:pPr>
              <a:lnSpc>
                <a:spcPct val="90000"/>
              </a:lnSpc>
              <a:buFont typeface="Arial" panose="020B0604020202020204" pitchFamily="34" charset="0"/>
              <a:buChar char="•"/>
            </a:pPr>
            <a:r>
              <a:rPr lang="en-US" sz="2400" dirty="0">
                <a:solidFill>
                  <a:srgbClr val="FFFFFF"/>
                </a:solidFill>
                <a:latin typeface="+mn-lt"/>
              </a:rPr>
              <a:t>Safe plan, Safe Deployment</a:t>
            </a:r>
          </a:p>
          <a:p>
            <a:pPr>
              <a:lnSpc>
                <a:spcPct val="90000"/>
              </a:lnSpc>
              <a:buFont typeface="Arial" panose="020B0604020202020204" pitchFamily="34" charset="0"/>
              <a:buChar char="•"/>
            </a:pPr>
            <a:r>
              <a:rPr lang="en-US" sz="2400" dirty="0">
                <a:solidFill>
                  <a:srgbClr val="FFFFFF"/>
                </a:solidFill>
                <a:latin typeface="+mn-lt"/>
              </a:rPr>
              <a:t>Terraform cannot determine safety for you</a:t>
            </a:r>
          </a:p>
          <a:p>
            <a:pPr>
              <a:lnSpc>
                <a:spcPct val="90000"/>
              </a:lnSpc>
              <a:buFont typeface="Arial" panose="020B0604020202020204" pitchFamily="34" charset="0"/>
              <a:buChar char="•"/>
            </a:pPr>
            <a:r>
              <a:rPr lang="en-US" sz="2400" dirty="0">
                <a:solidFill>
                  <a:srgbClr val="FFFFFF"/>
                </a:solidFill>
                <a:latin typeface="+mn-lt"/>
              </a:rPr>
              <a:t>Terraform asks for approval to make changes</a:t>
            </a:r>
          </a:p>
          <a:p>
            <a:pPr>
              <a:lnSpc>
                <a:spcPct val="90000"/>
              </a:lnSpc>
              <a:buFont typeface="Arial" panose="020B0604020202020204" pitchFamily="34" charset="0"/>
              <a:buChar char="•"/>
            </a:pPr>
            <a:r>
              <a:rPr lang="en-US" sz="2400" dirty="0">
                <a:solidFill>
                  <a:srgbClr val="FFFFFF"/>
                </a:solidFill>
                <a:latin typeface="+mn-lt"/>
              </a:rPr>
              <a:t>Your responsibility: review plan and provide approval (or deny)</a:t>
            </a:r>
          </a:p>
        </p:txBody>
      </p:sp>
    </p:spTree>
    <p:extLst>
      <p:ext uri="{BB962C8B-B14F-4D97-AF65-F5344CB8AC3E}">
        <p14:creationId xmlns:p14="http://schemas.microsoft.com/office/powerpoint/2010/main" val="362258656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fontScale="92500"/>
          </a:bodyPr>
          <a:lstStyle/>
          <a:p>
            <a:r>
              <a:rPr lang="en-US" sz="2800" dirty="0"/>
              <a:t>Explicit plan files are the critical design feature for automation</a:t>
            </a:r>
          </a:p>
          <a:p>
            <a:r>
              <a:rPr lang="en-US" sz="2800" dirty="0"/>
              <a:t>Safety—You can review an explicit plan</a:t>
            </a:r>
          </a:p>
          <a:p>
            <a:r>
              <a:rPr lang="en-US" sz="2800" dirty="0"/>
              <a:t>Approval—Invoking Terraform with a plan file is the same as approving the plan</a:t>
            </a:r>
          </a:p>
        </p:txBody>
      </p:sp>
      <p:sp>
        <p:nvSpPr>
          <p:cNvPr id="4" name="Title 3"/>
          <p:cNvSpPr>
            <a:spLocks noGrp="1"/>
          </p:cNvSpPr>
          <p:nvPr>
            <p:ph type="title"/>
          </p:nvPr>
        </p:nvSpPr>
        <p:spPr/>
        <p:txBody>
          <a:bodyPr>
            <a:normAutofit/>
          </a:bodyPr>
          <a:lstStyle/>
          <a:p>
            <a:r>
              <a:rPr lang="en-US" dirty="0"/>
              <a:t>Use Explicit Terraform Plans</a:t>
            </a:r>
          </a:p>
        </p:txBody>
      </p:sp>
      <p:sp>
        <p:nvSpPr>
          <p:cNvPr id="14" name="Text Placeholder 13">
            <a:extLst>
              <a:ext uri="{FF2B5EF4-FFF2-40B4-BE49-F238E27FC236}">
                <a16:creationId xmlns:a16="http://schemas.microsoft.com/office/drawing/2014/main" id="{9DA5D05C-2D50-D14A-A6F1-59AAB756FE6E}"/>
              </a:ext>
            </a:extLst>
          </p:cNvPr>
          <p:cNvSpPr>
            <a:spLocks noGrp="1"/>
          </p:cNvSpPr>
          <p:nvPr>
            <p:ph type="body" sz="quarter" idx="16"/>
          </p:nvPr>
        </p:nvSpPr>
        <p:spPr/>
        <p:txBody>
          <a:bodyPr/>
          <a:lstStyle/>
          <a:p>
            <a:endParaRPr lang="en-US"/>
          </a:p>
        </p:txBody>
      </p:sp>
      <p:pic>
        <p:nvPicPr>
          <p:cNvPr id="9" name="Picture 8" descr="Graphical user interface, application, Teams&#10;&#10;Description automatically generated">
            <a:extLst>
              <a:ext uri="{FF2B5EF4-FFF2-40B4-BE49-F238E27FC236}">
                <a16:creationId xmlns:a16="http://schemas.microsoft.com/office/drawing/2014/main" id="{BA71EC41-6202-4447-9BB6-771294481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177" y="1562100"/>
            <a:ext cx="5067300" cy="4927600"/>
          </a:xfrm>
          <a:prstGeom prst="rect">
            <a:avLst/>
          </a:prstGeom>
        </p:spPr>
      </p:pic>
      <p:sp>
        <p:nvSpPr>
          <p:cNvPr id="2" name="TextBox 1">
            <a:extLst>
              <a:ext uri="{FF2B5EF4-FFF2-40B4-BE49-F238E27FC236}">
                <a16:creationId xmlns:a16="http://schemas.microsoft.com/office/drawing/2014/main" id="{32703F9B-2635-B14D-9AC0-9CFFCB09C03D}"/>
              </a:ext>
            </a:extLst>
          </p:cNvPr>
          <p:cNvSpPr txBox="1"/>
          <p:nvPr/>
        </p:nvSpPr>
        <p:spPr bwMode="auto">
          <a:xfrm>
            <a:off x="9338834" y="2845567"/>
            <a:ext cx="757197" cy="748988"/>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00B050"/>
                </a:solidFill>
                <a:effectLst/>
                <a:uLnTx/>
                <a:uFillTx/>
                <a:latin typeface="Tekton Pro" pitchFamily="34" charset="0"/>
                <a:ea typeface="+mn-ea"/>
                <a:cs typeface="+mn-cs"/>
              </a:rPr>
              <a:t>✔</a:t>
            </a:r>
          </a:p>
        </p:txBody>
      </p:sp>
      <p:sp>
        <p:nvSpPr>
          <p:cNvPr id="7" name="TextBox 6">
            <a:extLst>
              <a:ext uri="{FF2B5EF4-FFF2-40B4-BE49-F238E27FC236}">
                <a16:creationId xmlns:a16="http://schemas.microsoft.com/office/drawing/2014/main" id="{8C5C11C7-B668-D142-AC3D-36DC391FC2C2}"/>
              </a:ext>
            </a:extLst>
          </p:cNvPr>
          <p:cNvSpPr txBox="1"/>
          <p:nvPr/>
        </p:nvSpPr>
        <p:spPr bwMode="auto">
          <a:xfrm>
            <a:off x="9826065" y="4020089"/>
            <a:ext cx="757197" cy="748988"/>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00B050"/>
                </a:solidFill>
                <a:effectLst/>
                <a:uLnTx/>
                <a:uFillTx/>
                <a:latin typeface="Tekton Pro" pitchFamily="34" charset="0"/>
                <a:ea typeface="+mn-ea"/>
                <a:cs typeface="+mn-cs"/>
              </a:rPr>
              <a:t>✔</a:t>
            </a:r>
          </a:p>
        </p:txBody>
      </p:sp>
      <p:sp>
        <p:nvSpPr>
          <p:cNvPr id="8" name="TextBox 7">
            <a:extLst>
              <a:ext uri="{FF2B5EF4-FFF2-40B4-BE49-F238E27FC236}">
                <a16:creationId xmlns:a16="http://schemas.microsoft.com/office/drawing/2014/main" id="{068EFC98-0E1B-0E44-91EF-23EB8BD3CF28}"/>
              </a:ext>
            </a:extLst>
          </p:cNvPr>
          <p:cNvSpPr txBox="1"/>
          <p:nvPr/>
        </p:nvSpPr>
        <p:spPr bwMode="auto">
          <a:xfrm>
            <a:off x="8775619" y="4521875"/>
            <a:ext cx="757197" cy="748988"/>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00B050"/>
                </a:solidFill>
                <a:effectLst/>
                <a:uLnTx/>
                <a:uFillTx/>
                <a:latin typeface="Tekton Pro" pitchFamily="34" charset="0"/>
                <a:ea typeface="+mn-ea"/>
                <a:cs typeface="+mn-cs"/>
              </a:rPr>
              <a:t>✔</a:t>
            </a:r>
          </a:p>
        </p:txBody>
      </p:sp>
    </p:spTree>
    <p:extLst>
      <p:ext uri="{BB962C8B-B14F-4D97-AF65-F5344CB8AC3E}">
        <p14:creationId xmlns:p14="http://schemas.microsoft.com/office/powerpoint/2010/main" val="2463280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D2558-C323-2B40-8E6E-F3EA9A43AAD7}"/>
              </a:ext>
            </a:extLst>
          </p:cNvPr>
          <p:cNvSpPr>
            <a:spLocks noGrp="1"/>
          </p:cNvSpPr>
          <p:nvPr>
            <p:ph type="pic" sz="quarter" idx="13"/>
          </p:nvPr>
        </p:nvSpPr>
        <p:spPr/>
      </p:sp>
      <p:sp>
        <p:nvSpPr>
          <p:cNvPr id="2" name="Title 1">
            <a:extLst>
              <a:ext uri="{FF2B5EF4-FFF2-40B4-BE49-F238E27FC236}">
                <a16:creationId xmlns:a16="http://schemas.microsoft.com/office/drawing/2014/main" id="{69EDBF3A-722B-284D-ADD6-C44E51401409}"/>
              </a:ext>
            </a:extLst>
          </p:cNvPr>
          <p:cNvSpPr>
            <a:spLocks noGrp="1"/>
          </p:cNvSpPr>
          <p:nvPr>
            <p:ph type="title"/>
          </p:nvPr>
        </p:nvSpPr>
        <p:spPr/>
        <p:txBody>
          <a:bodyPr/>
          <a:lstStyle/>
          <a:p>
            <a:r>
              <a:rPr lang="en-US" dirty="0"/>
              <a:t>Creating a plan file</a:t>
            </a:r>
          </a:p>
        </p:txBody>
      </p:sp>
      <p:sp>
        <p:nvSpPr>
          <p:cNvPr id="6" name="Text Placeholder 5">
            <a:extLst>
              <a:ext uri="{FF2B5EF4-FFF2-40B4-BE49-F238E27FC236}">
                <a16:creationId xmlns:a16="http://schemas.microsoft.com/office/drawing/2014/main" id="{62378D29-1CB7-CF4F-8750-7E4026847B4D}"/>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9F5BE839-4A60-6346-BB4C-D004426C0273}"/>
              </a:ext>
            </a:extLst>
          </p:cNvPr>
          <p:cNvPicPr>
            <a:picLocks noChangeAspect="1"/>
          </p:cNvPicPr>
          <p:nvPr/>
        </p:nvPicPr>
        <p:blipFill rotWithShape="1">
          <a:blip r:embed="rId2"/>
          <a:srcRect r="16605"/>
          <a:stretch/>
        </p:blipFill>
        <p:spPr>
          <a:xfrm>
            <a:off x="5892800" y="1066800"/>
            <a:ext cx="6197600" cy="5257800"/>
          </a:xfrm>
          <a:prstGeom prst="rect">
            <a:avLst/>
          </a:prstGeom>
        </p:spPr>
      </p:pic>
      <p:graphicFrame>
        <p:nvGraphicFramePr>
          <p:cNvPr id="8" name="Text Placeholder 2">
            <a:extLst>
              <a:ext uri="{FF2B5EF4-FFF2-40B4-BE49-F238E27FC236}">
                <a16:creationId xmlns:a16="http://schemas.microsoft.com/office/drawing/2014/main" id="{B4C71132-DCF2-49CC-8D23-524AAA37E15C}"/>
              </a:ext>
            </a:extLst>
          </p:cNvPr>
          <p:cNvGraphicFramePr/>
          <p:nvPr/>
        </p:nvGraphicFramePr>
        <p:xfrm>
          <a:off x="647700" y="1828800"/>
          <a:ext cx="5662228"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816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0074-1C40-AF4A-8847-D70924D10E1C}"/>
              </a:ext>
            </a:extLst>
          </p:cNvPr>
          <p:cNvSpPr>
            <a:spLocks noGrp="1"/>
          </p:cNvSpPr>
          <p:nvPr>
            <p:ph type="title"/>
          </p:nvPr>
        </p:nvSpPr>
        <p:spPr/>
        <p:txBody>
          <a:bodyPr wrap="square" anchor="ctr">
            <a:normAutofit/>
          </a:bodyPr>
          <a:lstStyle/>
          <a:p>
            <a:r>
              <a:rPr lang="en-US" dirty="0"/>
              <a:t>Explicit Plan Files Are Approved Plans</a:t>
            </a:r>
          </a:p>
        </p:txBody>
      </p:sp>
      <p:sp>
        <p:nvSpPr>
          <p:cNvPr id="3" name="Text Placeholder 2">
            <a:extLst>
              <a:ext uri="{FF2B5EF4-FFF2-40B4-BE49-F238E27FC236}">
                <a16:creationId xmlns:a16="http://schemas.microsoft.com/office/drawing/2014/main" id="{1FBE8276-189D-9B4E-8586-99F783143EEB}"/>
              </a:ext>
            </a:extLst>
          </p:cNvPr>
          <p:cNvSpPr>
            <a:spLocks noGrp="1"/>
          </p:cNvSpPr>
          <p:nvPr>
            <p:ph type="body" sz="quarter" idx="10"/>
          </p:nvPr>
        </p:nvSpPr>
        <p:spPr/>
        <p:txBody>
          <a:bodyPr wrap="square" anchor="t">
            <a:normAutofit/>
          </a:bodyPr>
          <a:lstStyle/>
          <a:p>
            <a:r>
              <a:rPr lang="en-US" sz="2400" dirty="0"/>
              <a:t>Terraform skips the interactive prompt when using an explicit plan file</a:t>
            </a:r>
          </a:p>
          <a:p>
            <a:r>
              <a:rPr lang="en-US" sz="2400" kern="1200" dirty="0"/>
              <a:t>You explicitly created the plan</a:t>
            </a:r>
          </a:p>
          <a:p>
            <a:r>
              <a:rPr lang="en-US" sz="2400" kern="1200" dirty="0"/>
              <a:t>You explicitly supplied the plan to Terraform </a:t>
            </a:r>
          </a:p>
          <a:p>
            <a:r>
              <a:rPr lang="en-US" sz="2400" kern="1200" dirty="0"/>
              <a:t>Combined, these actions represent your approval</a:t>
            </a:r>
          </a:p>
          <a:p>
            <a:endParaRPr lang="en-US" dirty="0"/>
          </a:p>
        </p:txBody>
      </p:sp>
      <p:sp>
        <p:nvSpPr>
          <p:cNvPr id="4" name="Text Placeholder 3">
            <a:extLst>
              <a:ext uri="{FF2B5EF4-FFF2-40B4-BE49-F238E27FC236}">
                <a16:creationId xmlns:a16="http://schemas.microsoft.com/office/drawing/2014/main" id="{103DE4CC-9E9E-C349-B762-5415747290A6}"/>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507533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4357FC12-5E43-2648-9DBF-B63ADEE37926}"/>
              </a:ext>
            </a:extLst>
          </p:cNvPr>
          <p:cNvGraphicFramePr/>
          <p:nvPr>
            <p:extLst>
              <p:ext uri="{D42A27DB-BD31-4B8C-83A1-F6EECF244321}">
                <p14:modId xmlns:p14="http://schemas.microsoft.com/office/powerpoint/2010/main" val="2381441427"/>
              </p:ext>
            </p:extLst>
          </p:nvPr>
        </p:nvGraphicFramePr>
        <p:xfrm>
          <a:off x="4368800" y="1219201"/>
          <a:ext cx="8331200" cy="492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Plan Review vs Code Review</a:t>
            </a:r>
          </a:p>
        </p:txBody>
      </p:sp>
      <p:sp>
        <p:nvSpPr>
          <p:cNvPr id="8" name="Oval 7">
            <a:extLst>
              <a:ext uri="{FF2B5EF4-FFF2-40B4-BE49-F238E27FC236}">
                <a16:creationId xmlns:a16="http://schemas.microsoft.com/office/drawing/2014/main" id="{A201BFED-7388-2844-93CA-851FCCFB8910}"/>
              </a:ext>
            </a:extLst>
          </p:cNvPr>
          <p:cNvSpPr/>
          <p:nvPr/>
        </p:nvSpPr>
        <p:spPr bwMode="auto">
          <a:xfrm>
            <a:off x="9753600" y="3429000"/>
            <a:ext cx="1320800" cy="1320800"/>
          </a:xfrm>
          <a:prstGeom prst="ellipse">
            <a:avLst/>
          </a:prstGeom>
          <a:noFill/>
          <a:ln w="34925" algn="ctr">
            <a:solidFill>
              <a:srgbClr val="C00000"/>
            </a:solidFill>
            <a:miter lim="800000"/>
            <a:headEnd/>
            <a:tailEnd/>
          </a:ln>
          <a:effectLst>
            <a:outerShdw blurRad="50800" dist="38100" dir="2700000" algn="tl" rotWithShape="0">
              <a:prstClr val="black">
                <a:alpha val="4000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1A1F20"/>
              </a:solidFill>
              <a:effectLst/>
              <a:uLnTx/>
              <a:uFillTx/>
              <a:latin typeface="Tekton Pro" pitchFamily="34" charset="0"/>
              <a:ea typeface="+mn-ea"/>
              <a:cs typeface="+mn-cs"/>
            </a:endParaRPr>
          </a:p>
        </p:txBody>
      </p:sp>
      <p:graphicFrame>
        <p:nvGraphicFramePr>
          <p:cNvPr id="10" name="Text Placeholder 4">
            <a:extLst>
              <a:ext uri="{FF2B5EF4-FFF2-40B4-BE49-F238E27FC236}">
                <a16:creationId xmlns:a16="http://schemas.microsoft.com/office/drawing/2014/main" id="{E0A78EF9-B139-4F81-B68A-181839897FC6}"/>
              </a:ext>
            </a:extLst>
          </p:cNvPr>
          <p:cNvGraphicFramePr/>
          <p:nvPr/>
        </p:nvGraphicFramePr>
        <p:xfrm>
          <a:off x="609600" y="1371600"/>
          <a:ext cx="8534400" cy="426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09139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4418-B892-483D-B199-149FE9FC376F}"/>
              </a:ext>
            </a:extLst>
          </p:cNvPr>
          <p:cNvSpPr>
            <a:spLocks noGrp="1"/>
          </p:cNvSpPr>
          <p:nvPr>
            <p:ph type="title"/>
          </p:nvPr>
        </p:nvSpPr>
        <p:spPr>
          <a:xfrm>
            <a:off x="276130" y="168964"/>
            <a:ext cx="11360700" cy="763500"/>
          </a:xfrm>
        </p:spPr>
        <p:txBody>
          <a:bodyPr/>
          <a:lstStyle/>
          <a:p>
            <a:r>
              <a:rPr lang="en-US" dirty="0"/>
              <a:t>Options for state</a:t>
            </a:r>
          </a:p>
        </p:txBody>
      </p:sp>
      <p:sp>
        <p:nvSpPr>
          <p:cNvPr id="4" name="Footer Placeholder 3">
            <a:extLst>
              <a:ext uri="{FF2B5EF4-FFF2-40B4-BE49-F238E27FC236}">
                <a16:creationId xmlns:a16="http://schemas.microsoft.com/office/drawing/2014/main" id="{D22DDF70-8B6B-41C9-A6C5-65550BFAEE30}"/>
              </a:ext>
            </a:extLst>
          </p:cNvPr>
          <p:cNvSpPr>
            <a:spLocks noGrp="1"/>
          </p:cNvSpPr>
          <p:nvPr>
            <p:ph type="ftr" sz="quarter" idx="3"/>
          </p:nvPr>
        </p:nvSpPr>
        <p:spPr/>
        <p:txBody>
          <a:bodyPr/>
          <a:lstStyle/>
          <a:p>
            <a:r>
              <a:rPr lang="en-US"/>
              <a:t>WWW.SOLLIANCE.NET</a:t>
            </a:r>
            <a:endParaRPr lang="en-US" dirty="0"/>
          </a:p>
        </p:txBody>
      </p:sp>
      <p:sp>
        <p:nvSpPr>
          <p:cNvPr id="5" name="Slide Number Placeholder 4">
            <a:extLst>
              <a:ext uri="{FF2B5EF4-FFF2-40B4-BE49-F238E27FC236}">
                <a16:creationId xmlns:a16="http://schemas.microsoft.com/office/drawing/2014/main" id="{0D9E19D5-C4BA-4D0E-954B-9052FA0A8A7E}"/>
              </a:ext>
            </a:extLst>
          </p:cNvPr>
          <p:cNvSpPr>
            <a:spLocks noGrp="1"/>
          </p:cNvSpPr>
          <p:nvPr>
            <p:ph type="sldNum" sz="quarter" idx="4"/>
          </p:nvPr>
        </p:nvSpPr>
        <p:spPr/>
        <p:txBody>
          <a:bodyPr/>
          <a:lstStyle/>
          <a:p>
            <a:fld id="{00F9DAA1-1DF7-43E0-8E29-0CE1148553C7}" type="slidenum">
              <a:rPr lang="en-US" smtClean="0"/>
              <a:pPr/>
              <a:t>28</a:t>
            </a:fld>
            <a:endParaRPr lang="en-US" dirty="0"/>
          </a:p>
        </p:txBody>
      </p:sp>
      <p:grpSp>
        <p:nvGrpSpPr>
          <p:cNvPr id="7" name="Group 6">
            <a:extLst>
              <a:ext uri="{FF2B5EF4-FFF2-40B4-BE49-F238E27FC236}">
                <a16:creationId xmlns:a16="http://schemas.microsoft.com/office/drawing/2014/main" id="{F6FF7F13-9334-49F9-8A33-C82AF91EAFBE}"/>
              </a:ext>
            </a:extLst>
          </p:cNvPr>
          <p:cNvGrpSpPr/>
          <p:nvPr/>
        </p:nvGrpSpPr>
        <p:grpSpPr>
          <a:xfrm>
            <a:off x="3456509" y="1148291"/>
            <a:ext cx="1747506" cy="2008628"/>
            <a:chOff x="3637367" y="95"/>
            <a:chExt cx="1747506" cy="2008628"/>
          </a:xfrm>
          <a:solidFill>
            <a:srgbClr val="002060"/>
          </a:solidFill>
        </p:grpSpPr>
        <p:sp>
          <p:nvSpPr>
            <p:cNvPr id="8" name="Hexagon 7">
              <a:extLst>
                <a:ext uri="{FF2B5EF4-FFF2-40B4-BE49-F238E27FC236}">
                  <a16:creationId xmlns:a16="http://schemas.microsoft.com/office/drawing/2014/main" id="{60C774EB-2478-47CD-8CC1-3665704DE8BE}"/>
                </a:ext>
              </a:extLst>
            </p:cNvPr>
            <p:cNvSpPr/>
            <p:nvPr/>
          </p:nvSpPr>
          <p:spPr>
            <a:xfrm rot="5400000">
              <a:off x="3506806" y="130656"/>
              <a:ext cx="2008628" cy="1747506"/>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Hexagon 4">
              <a:extLst>
                <a:ext uri="{FF2B5EF4-FFF2-40B4-BE49-F238E27FC236}">
                  <a16:creationId xmlns:a16="http://schemas.microsoft.com/office/drawing/2014/main" id="{8ACCD7FB-69ED-46BA-82A2-3CC0A148E99A}"/>
                </a:ext>
              </a:extLst>
            </p:cNvPr>
            <p:cNvSpPr txBox="1"/>
            <p:nvPr/>
          </p:nvSpPr>
          <p:spPr>
            <a:xfrm>
              <a:off x="3909687" y="313106"/>
              <a:ext cx="1202866" cy="13826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Local</a:t>
              </a:r>
            </a:p>
          </p:txBody>
        </p:sp>
      </p:grpSp>
      <p:grpSp>
        <p:nvGrpSpPr>
          <p:cNvPr id="10" name="Group 9">
            <a:extLst>
              <a:ext uri="{FF2B5EF4-FFF2-40B4-BE49-F238E27FC236}">
                <a16:creationId xmlns:a16="http://schemas.microsoft.com/office/drawing/2014/main" id="{B6C170D6-C41A-4068-AA6A-0C0E6BF5E23E}"/>
              </a:ext>
            </a:extLst>
          </p:cNvPr>
          <p:cNvGrpSpPr/>
          <p:nvPr/>
        </p:nvGrpSpPr>
        <p:grpSpPr>
          <a:xfrm>
            <a:off x="2184758" y="2992245"/>
            <a:ext cx="1747506" cy="2008628"/>
            <a:chOff x="3637367" y="95"/>
            <a:chExt cx="1747506" cy="2008628"/>
          </a:xfrm>
        </p:grpSpPr>
        <p:sp>
          <p:nvSpPr>
            <p:cNvPr id="11" name="Hexagon 10">
              <a:extLst>
                <a:ext uri="{FF2B5EF4-FFF2-40B4-BE49-F238E27FC236}">
                  <a16:creationId xmlns:a16="http://schemas.microsoft.com/office/drawing/2014/main" id="{5718BF4D-352E-4034-BD96-A0621B4F068A}"/>
                </a:ext>
              </a:extLst>
            </p:cNvPr>
            <p:cNvSpPr/>
            <p:nvPr/>
          </p:nvSpPr>
          <p:spPr>
            <a:xfrm rot="5400000">
              <a:off x="3506806"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Hexagon 4">
              <a:extLst>
                <a:ext uri="{FF2B5EF4-FFF2-40B4-BE49-F238E27FC236}">
                  <a16:creationId xmlns:a16="http://schemas.microsoft.com/office/drawing/2014/main" id="{1B35DF9B-3347-4CC4-8280-2DDC3BE86692}"/>
                </a:ext>
              </a:extLst>
            </p:cNvPr>
            <p:cNvSpPr txBox="1"/>
            <p:nvPr/>
          </p:nvSpPr>
          <p:spPr>
            <a:xfrm>
              <a:off x="3909687" y="313106"/>
              <a:ext cx="1202866"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Cloud Storage</a:t>
              </a:r>
            </a:p>
          </p:txBody>
        </p:sp>
      </p:grpSp>
      <p:grpSp>
        <p:nvGrpSpPr>
          <p:cNvPr id="13" name="Group 12">
            <a:extLst>
              <a:ext uri="{FF2B5EF4-FFF2-40B4-BE49-F238E27FC236}">
                <a16:creationId xmlns:a16="http://schemas.microsoft.com/office/drawing/2014/main" id="{5998119F-AE99-4AD3-8771-0823B767894F}"/>
              </a:ext>
            </a:extLst>
          </p:cNvPr>
          <p:cNvGrpSpPr/>
          <p:nvPr/>
        </p:nvGrpSpPr>
        <p:grpSpPr>
          <a:xfrm>
            <a:off x="4828566" y="3074582"/>
            <a:ext cx="1747506" cy="2008628"/>
            <a:chOff x="5112553" y="992208"/>
            <a:chExt cx="1747506" cy="2008628"/>
          </a:xfrm>
          <a:solidFill>
            <a:srgbClr val="7030A0"/>
          </a:solidFill>
        </p:grpSpPr>
        <p:sp>
          <p:nvSpPr>
            <p:cNvPr id="14" name="Hexagon 13">
              <a:extLst>
                <a:ext uri="{FF2B5EF4-FFF2-40B4-BE49-F238E27FC236}">
                  <a16:creationId xmlns:a16="http://schemas.microsoft.com/office/drawing/2014/main" id="{1EABF12E-7C57-406A-9424-CE6A8C9BD274}"/>
                </a:ext>
              </a:extLst>
            </p:cNvPr>
            <p:cNvSpPr/>
            <p:nvPr/>
          </p:nvSpPr>
          <p:spPr>
            <a:xfrm rot="5400000">
              <a:off x="4981992" y="1122769"/>
              <a:ext cx="2008628" cy="1747506"/>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Hexagon 4">
              <a:extLst>
                <a:ext uri="{FF2B5EF4-FFF2-40B4-BE49-F238E27FC236}">
                  <a16:creationId xmlns:a16="http://schemas.microsoft.com/office/drawing/2014/main" id="{2D6C9FD4-19EF-44E9-811F-35D433338F39}"/>
                </a:ext>
              </a:extLst>
            </p:cNvPr>
            <p:cNvSpPr txBox="1"/>
            <p:nvPr/>
          </p:nvSpPr>
          <p:spPr>
            <a:xfrm>
              <a:off x="5405778" y="1289702"/>
              <a:ext cx="1202866" cy="13826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Terraform </a:t>
              </a:r>
            </a:p>
            <a:p>
              <a:pPr marL="0" lvl="0" indent="0" algn="ctr" defTabSz="711200">
                <a:lnSpc>
                  <a:spcPct val="90000"/>
                </a:lnSpc>
                <a:spcBef>
                  <a:spcPct val="0"/>
                </a:spcBef>
                <a:spcAft>
                  <a:spcPct val="35000"/>
                </a:spcAft>
                <a:buNone/>
              </a:pPr>
              <a:r>
                <a:rPr lang="en-US" sz="1600" dirty="0"/>
                <a:t>Cloud</a:t>
              </a:r>
              <a:endParaRPr lang="en-US" sz="1600" kern="1200" dirty="0"/>
            </a:p>
          </p:txBody>
        </p:sp>
      </p:grpSp>
      <p:sp>
        <p:nvSpPr>
          <p:cNvPr id="3" name="TextBox 2">
            <a:extLst>
              <a:ext uri="{FF2B5EF4-FFF2-40B4-BE49-F238E27FC236}">
                <a16:creationId xmlns:a16="http://schemas.microsoft.com/office/drawing/2014/main" id="{8BDFD161-0AA9-4248-9813-9FDAB19AE795}"/>
              </a:ext>
            </a:extLst>
          </p:cNvPr>
          <p:cNvSpPr txBox="1"/>
          <p:nvPr/>
        </p:nvSpPr>
        <p:spPr>
          <a:xfrm>
            <a:off x="1205548" y="5324988"/>
            <a:ext cx="7452294" cy="769441"/>
          </a:xfrm>
          <a:prstGeom prst="rect">
            <a:avLst/>
          </a:prstGeom>
          <a:noFill/>
        </p:spPr>
        <p:txBody>
          <a:bodyPr wrap="square" rtlCol="0">
            <a:spAutoFit/>
          </a:bodyPr>
          <a:lstStyle/>
          <a:p>
            <a:r>
              <a:rPr lang="en-US" sz="4400" dirty="0">
                <a:solidFill>
                  <a:srgbClr val="FF0000"/>
                </a:solidFill>
              </a:rPr>
              <a:t>Don’t check it into </a:t>
            </a:r>
            <a:r>
              <a:rPr lang="en-US" sz="4400" dirty="0" err="1">
                <a:solidFill>
                  <a:srgbClr val="FF0000"/>
                </a:solidFill>
              </a:rPr>
              <a:t>scm</a:t>
            </a:r>
            <a:r>
              <a:rPr lang="en-US" sz="4400" dirty="0">
                <a:solidFill>
                  <a:srgbClr val="FF0000"/>
                </a:solidFill>
              </a:rPr>
              <a:t>!!</a:t>
            </a:r>
          </a:p>
        </p:txBody>
      </p:sp>
      <p:pic>
        <p:nvPicPr>
          <p:cNvPr id="1026" name="Picture 2" descr="See the source image">
            <a:extLst>
              <a:ext uri="{FF2B5EF4-FFF2-40B4-BE49-F238E27FC236}">
                <a16:creationId xmlns:a16="http://schemas.microsoft.com/office/drawing/2014/main" id="{843934EA-94CD-8046-AED0-9564CB44F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9683" y="1353616"/>
            <a:ext cx="3955324" cy="390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3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blinds(horizontal)">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9CA30-F1B0-4EB8-9A11-92EB08BC3E26}"/>
              </a:ext>
            </a:extLst>
          </p:cNvPr>
          <p:cNvSpPr>
            <a:spLocks noGrp="1"/>
          </p:cNvSpPr>
          <p:nvPr>
            <p:ph type="title"/>
          </p:nvPr>
        </p:nvSpPr>
        <p:spPr>
          <a:xfrm>
            <a:off x="1043631" y="809898"/>
            <a:ext cx="10173010" cy="1554480"/>
          </a:xfrm>
        </p:spPr>
        <p:txBody>
          <a:bodyPr vert="horz" lIns="91440" tIns="45720" rIns="91440" bIns="45720" rtlCol="0" anchor="ctr">
            <a:normAutofit/>
          </a:bodyPr>
          <a:lstStyle/>
          <a:p>
            <a:pPr>
              <a:spcBef>
                <a:spcPct val="0"/>
              </a:spcBef>
            </a:pPr>
            <a:r>
              <a:rPr lang="en-US" sz="4800" kern="1200" dirty="0">
                <a:latin typeface="+mj-lt"/>
                <a:ea typeface="+mj-ea"/>
                <a:cs typeface="+mj-cs"/>
              </a:rPr>
              <a:t>Terraform cloud</a:t>
            </a:r>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B67FF57-0AF9-4F16-B18A-296C5D8B3CFB}"/>
              </a:ext>
            </a:extLst>
          </p:cNvPr>
          <p:cNvSpPr>
            <a:spLocks noGrp="1"/>
          </p:cNvSpPr>
          <p:nvPr>
            <p:ph type="ftr" sz="quarter" idx="3"/>
          </p:nvPr>
        </p:nvSpPr>
        <p:spPr>
          <a:xfrm>
            <a:off x="4038600" y="6492240"/>
            <a:ext cx="4114800" cy="365125"/>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WWW.SOLLIANCE.NET</a:t>
            </a:r>
          </a:p>
        </p:txBody>
      </p:sp>
      <p:sp>
        <p:nvSpPr>
          <p:cNvPr id="5" name="Slide Number Placeholder 4">
            <a:extLst>
              <a:ext uri="{FF2B5EF4-FFF2-40B4-BE49-F238E27FC236}">
                <a16:creationId xmlns:a16="http://schemas.microsoft.com/office/drawing/2014/main" id="{99CCC304-ACAB-4BD2-B0F3-08B2617A1E2C}"/>
              </a:ext>
            </a:extLst>
          </p:cNvPr>
          <p:cNvSpPr>
            <a:spLocks noGrp="1"/>
          </p:cNvSpPr>
          <p:nvPr>
            <p:ph type="sldNum" sz="quarter" idx="4"/>
          </p:nvPr>
        </p:nvSpPr>
        <p:spPr>
          <a:xfrm>
            <a:off x="8610600" y="6492240"/>
            <a:ext cx="2743200" cy="365125"/>
          </a:xfrm>
        </p:spPr>
        <p:txBody>
          <a:bodyPr vert="horz" lIns="91440" tIns="45720" rIns="91440" bIns="45720" rtlCol="0" anchor="ctr">
            <a:normAutofit/>
          </a:bodyPr>
          <a:lstStyle/>
          <a:p>
            <a:pPr algn="r">
              <a:spcAft>
                <a:spcPts val="600"/>
              </a:spcAft>
            </a:pPr>
            <a:fld id="{00F9DAA1-1DF7-43E0-8E29-0CE1148553C7}" type="slidenum">
              <a:rPr lang="en-US" sz="1200" smtClean="0">
                <a:solidFill>
                  <a:schemeClr val="tx1">
                    <a:tint val="75000"/>
                  </a:schemeClr>
                </a:solidFill>
              </a:rPr>
              <a:pPr algn="r">
                <a:spcAft>
                  <a:spcPts val="600"/>
                </a:spcAft>
              </a:pPr>
              <a:t>29</a:t>
            </a:fld>
            <a:endParaRPr lang="en-US" sz="1200">
              <a:solidFill>
                <a:schemeClr val="tx1">
                  <a:tint val="75000"/>
                </a:schemeClr>
              </a:solidFill>
            </a:endParaRPr>
          </a:p>
        </p:txBody>
      </p:sp>
      <p:graphicFrame>
        <p:nvGraphicFramePr>
          <p:cNvPr id="27" name="Text Placeholder 2">
            <a:extLst>
              <a:ext uri="{FF2B5EF4-FFF2-40B4-BE49-F238E27FC236}">
                <a16:creationId xmlns:a16="http://schemas.microsoft.com/office/drawing/2014/main" id="{A8C40DBB-F4C1-00F7-AFD7-A729219FD01B}"/>
              </a:ext>
            </a:extLst>
          </p:cNvPr>
          <p:cNvGraphicFramePr/>
          <p:nvPr>
            <p:extLst>
              <p:ext uri="{D42A27DB-BD31-4B8C-83A1-F6EECF244321}">
                <p14:modId xmlns:p14="http://schemas.microsoft.com/office/powerpoint/2010/main" val="294928436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653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3DB72E-B533-8AFF-EA23-7DE97DA5A0A7}"/>
              </a:ext>
            </a:extLst>
          </p:cNvPr>
          <p:cNvSpPr txBox="1"/>
          <p:nvPr/>
        </p:nvSpPr>
        <p:spPr>
          <a:xfrm>
            <a:off x="478972" y="348343"/>
            <a:ext cx="2764972" cy="584775"/>
          </a:xfrm>
          <a:prstGeom prst="rect">
            <a:avLst/>
          </a:prstGeom>
          <a:noFill/>
        </p:spPr>
        <p:txBody>
          <a:bodyPr wrap="square" rtlCol="0">
            <a:spAutoFit/>
          </a:bodyPr>
          <a:lstStyle/>
          <a:p>
            <a:r>
              <a:rPr lang="en-US" sz="3200" b="1" dirty="0"/>
              <a:t>Agenda</a:t>
            </a:r>
          </a:p>
        </p:txBody>
      </p:sp>
      <p:sp>
        <p:nvSpPr>
          <p:cNvPr id="6" name="TextBox 5">
            <a:extLst>
              <a:ext uri="{FF2B5EF4-FFF2-40B4-BE49-F238E27FC236}">
                <a16:creationId xmlns:a16="http://schemas.microsoft.com/office/drawing/2014/main" id="{D2923F65-5976-7C2B-062E-A085E6DA7D92}"/>
              </a:ext>
            </a:extLst>
          </p:cNvPr>
          <p:cNvSpPr txBox="1"/>
          <p:nvPr/>
        </p:nvSpPr>
        <p:spPr>
          <a:xfrm>
            <a:off x="152400" y="1228397"/>
            <a:ext cx="11887200" cy="830997"/>
          </a:xfrm>
          <a:prstGeom prst="rect">
            <a:avLst/>
          </a:prstGeom>
          <a:noFill/>
        </p:spPr>
        <p:txBody>
          <a:bodyPr wrap="square" rtlCol="0">
            <a:spAutoFit/>
          </a:bodyPr>
          <a:lstStyle/>
          <a:p>
            <a:pPr marL="342900" indent="-342900">
              <a:buFont typeface="Wingdings" panose="05000000000000000000" pitchFamily="2" charset="2"/>
              <a:buChar char="ü"/>
            </a:pPr>
            <a:r>
              <a:rPr lang="en-US" sz="2400" b="1" dirty="0"/>
              <a:t>12:00 pm to 7:00 pm EST</a:t>
            </a:r>
          </a:p>
          <a:p>
            <a:pPr marL="342900" indent="-342900">
              <a:buFont typeface="Wingdings" panose="05000000000000000000" pitchFamily="2" charset="2"/>
              <a:buChar char="ü"/>
            </a:pPr>
            <a:r>
              <a:rPr lang="en-US" sz="2400" b="1" dirty="0"/>
              <a:t>Lunch at 3:00 pm EST for 1 hour</a:t>
            </a:r>
          </a:p>
        </p:txBody>
      </p:sp>
      <p:sp>
        <p:nvSpPr>
          <p:cNvPr id="14" name="TextBox 13">
            <a:extLst>
              <a:ext uri="{FF2B5EF4-FFF2-40B4-BE49-F238E27FC236}">
                <a16:creationId xmlns:a16="http://schemas.microsoft.com/office/drawing/2014/main" id="{DBDAFB8A-87AE-2B9A-565E-977A4601C0E7}"/>
              </a:ext>
            </a:extLst>
          </p:cNvPr>
          <p:cNvSpPr txBox="1"/>
          <p:nvPr/>
        </p:nvSpPr>
        <p:spPr>
          <a:xfrm>
            <a:off x="478972" y="2213284"/>
            <a:ext cx="6172200" cy="2585323"/>
          </a:xfrm>
          <a:prstGeom prst="rect">
            <a:avLst/>
          </a:prstGeom>
          <a:noFill/>
        </p:spPr>
        <p:txBody>
          <a:bodyPr wrap="square" rtlCol="0">
            <a:spAutoFit/>
          </a:bodyPr>
          <a:lstStyle/>
          <a:p>
            <a:pPr marL="342900" indent="-342900">
              <a:buFont typeface="Wingdings" panose="05000000000000000000" pitchFamily="2" charset="2"/>
              <a:buChar char="q"/>
            </a:pPr>
            <a:r>
              <a:rPr lang="en-US" dirty="0"/>
              <a:t>12:00 to 1:00 pm </a:t>
            </a:r>
            <a:r>
              <a:rPr lang="en-US" dirty="0">
                <a:sym typeface="Wingdings" panose="05000000000000000000" pitchFamily="2" charset="2"/>
              </a:rPr>
              <a:t> Presentation</a:t>
            </a:r>
          </a:p>
          <a:p>
            <a:pPr marL="342900" indent="-342900">
              <a:buFont typeface="Wingdings" panose="05000000000000000000" pitchFamily="2" charset="2"/>
              <a:buChar char="q"/>
            </a:pPr>
            <a:r>
              <a:rPr lang="en-US" dirty="0">
                <a:sym typeface="Wingdings" panose="05000000000000000000" pitchFamily="2" charset="2"/>
              </a:rPr>
              <a:t>1:00 to 1:15 pm Break</a:t>
            </a:r>
          </a:p>
          <a:p>
            <a:pPr marL="342900" indent="-342900">
              <a:buFont typeface="Wingdings" panose="05000000000000000000" pitchFamily="2" charset="2"/>
              <a:buChar char="q"/>
            </a:pPr>
            <a:r>
              <a:rPr lang="en-US" dirty="0">
                <a:sym typeface="Wingdings" panose="05000000000000000000" pitchFamily="2" charset="2"/>
              </a:rPr>
              <a:t>1:15 to 2:00 pm  Demos</a:t>
            </a:r>
          </a:p>
          <a:p>
            <a:pPr marL="342900" indent="-342900">
              <a:buFont typeface="Wingdings" panose="05000000000000000000" pitchFamily="2" charset="2"/>
              <a:buChar char="q"/>
            </a:pPr>
            <a:r>
              <a:rPr lang="en-US" dirty="0">
                <a:sym typeface="Wingdings" panose="05000000000000000000" pitchFamily="2" charset="2"/>
              </a:rPr>
              <a:t>2:00 to 3:00 pm  Lab time</a:t>
            </a:r>
          </a:p>
          <a:p>
            <a:pPr marL="342900" indent="-342900">
              <a:buFont typeface="Wingdings" panose="05000000000000000000" pitchFamily="2" charset="2"/>
              <a:buChar char="q"/>
            </a:pPr>
            <a:r>
              <a:rPr lang="en-US" dirty="0">
                <a:sym typeface="Wingdings" panose="05000000000000000000" pitchFamily="2" charset="2"/>
              </a:rPr>
              <a:t>3:00 to 4:00 pm  Lunch</a:t>
            </a:r>
          </a:p>
          <a:p>
            <a:pPr marL="342900" indent="-342900">
              <a:buFont typeface="Wingdings" panose="05000000000000000000" pitchFamily="2" charset="2"/>
              <a:buChar char="q"/>
            </a:pPr>
            <a:r>
              <a:rPr lang="en-US" dirty="0">
                <a:sym typeface="Wingdings" panose="05000000000000000000" pitchFamily="2" charset="2"/>
              </a:rPr>
              <a:t>4:00 to 4:30 pm  Presentation</a:t>
            </a:r>
          </a:p>
          <a:p>
            <a:pPr marL="342900" indent="-342900">
              <a:buFont typeface="Wingdings" panose="05000000000000000000" pitchFamily="2" charset="2"/>
              <a:buChar char="q"/>
            </a:pPr>
            <a:r>
              <a:rPr lang="en-US" dirty="0">
                <a:sym typeface="Wingdings" panose="05000000000000000000" pitchFamily="2" charset="2"/>
              </a:rPr>
              <a:t>4:30 to 5:30 pm Demos</a:t>
            </a:r>
          </a:p>
          <a:p>
            <a:pPr marL="342900" indent="-342900">
              <a:buFont typeface="Wingdings" panose="05000000000000000000" pitchFamily="2" charset="2"/>
              <a:buChar char="q"/>
            </a:pPr>
            <a:r>
              <a:rPr lang="en-US" dirty="0">
                <a:sym typeface="Wingdings" panose="05000000000000000000" pitchFamily="2" charset="2"/>
              </a:rPr>
              <a:t>5:30 to 5:45 pm Break</a:t>
            </a:r>
          </a:p>
          <a:p>
            <a:pPr marL="342900" indent="-342900">
              <a:buFont typeface="Wingdings" panose="05000000000000000000" pitchFamily="2" charset="2"/>
              <a:buChar char="q"/>
            </a:pPr>
            <a:r>
              <a:rPr lang="en-US" dirty="0">
                <a:sym typeface="Wingdings" panose="05000000000000000000" pitchFamily="2" charset="2"/>
              </a:rPr>
              <a:t>5:45 to 7:00 pm  Lab time</a:t>
            </a:r>
            <a:endParaRPr lang="en-US" dirty="0"/>
          </a:p>
        </p:txBody>
      </p:sp>
    </p:spTree>
    <p:extLst>
      <p:ext uri="{BB962C8B-B14F-4D97-AF65-F5344CB8AC3E}">
        <p14:creationId xmlns:p14="http://schemas.microsoft.com/office/powerpoint/2010/main" val="3504314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3272-F067-D32A-AD88-844C5A2B9DF4}"/>
              </a:ext>
            </a:extLst>
          </p:cNvPr>
          <p:cNvSpPr>
            <a:spLocks noGrp="1"/>
          </p:cNvSpPr>
          <p:nvPr>
            <p:ph type="title"/>
          </p:nvPr>
        </p:nvSpPr>
        <p:spPr/>
        <p:txBody>
          <a:bodyPr/>
          <a:lstStyle/>
          <a:p>
            <a:r>
              <a:rPr lang="en-US" dirty="0"/>
              <a:t>Standard Vs Enhanced Backends</a:t>
            </a:r>
          </a:p>
        </p:txBody>
      </p:sp>
      <p:sp>
        <p:nvSpPr>
          <p:cNvPr id="4" name="Footer Placeholder 3">
            <a:extLst>
              <a:ext uri="{FF2B5EF4-FFF2-40B4-BE49-F238E27FC236}">
                <a16:creationId xmlns:a16="http://schemas.microsoft.com/office/drawing/2014/main" id="{501A7827-1CF5-0437-6BA9-C0E2F85491A5}"/>
              </a:ext>
            </a:extLst>
          </p:cNvPr>
          <p:cNvSpPr>
            <a:spLocks noGrp="1"/>
          </p:cNvSpPr>
          <p:nvPr>
            <p:ph type="ftr" sz="quarter" idx="3"/>
          </p:nvPr>
        </p:nvSpPr>
        <p:spPr/>
        <p:txBody>
          <a:bodyPr/>
          <a:lstStyle/>
          <a:p>
            <a:r>
              <a:rPr lang="en-US"/>
              <a:t>WWW.SOLLIANCE.NET</a:t>
            </a:r>
            <a:endParaRPr lang="en-US" dirty="0"/>
          </a:p>
        </p:txBody>
      </p:sp>
      <p:sp>
        <p:nvSpPr>
          <p:cNvPr id="5" name="Slide Number Placeholder 4">
            <a:extLst>
              <a:ext uri="{FF2B5EF4-FFF2-40B4-BE49-F238E27FC236}">
                <a16:creationId xmlns:a16="http://schemas.microsoft.com/office/drawing/2014/main" id="{2397C799-8315-72E0-03F3-BA7CEEB87AF5}"/>
              </a:ext>
            </a:extLst>
          </p:cNvPr>
          <p:cNvSpPr>
            <a:spLocks noGrp="1"/>
          </p:cNvSpPr>
          <p:nvPr>
            <p:ph type="sldNum" sz="quarter" idx="4"/>
          </p:nvPr>
        </p:nvSpPr>
        <p:spPr/>
        <p:txBody>
          <a:bodyPr/>
          <a:lstStyle/>
          <a:p>
            <a:fld id="{00F9DAA1-1DF7-43E0-8E29-0CE1148553C7}" type="slidenum">
              <a:rPr lang="en-US" smtClean="0"/>
              <a:pPr/>
              <a:t>30</a:t>
            </a:fld>
            <a:endParaRPr lang="en-US" dirty="0"/>
          </a:p>
        </p:txBody>
      </p:sp>
      <p:sp>
        <p:nvSpPr>
          <p:cNvPr id="8" name="TextBox 7">
            <a:extLst>
              <a:ext uri="{FF2B5EF4-FFF2-40B4-BE49-F238E27FC236}">
                <a16:creationId xmlns:a16="http://schemas.microsoft.com/office/drawing/2014/main" id="{2D26CDBE-A90F-3272-EF8B-1357A33D1815}"/>
              </a:ext>
            </a:extLst>
          </p:cNvPr>
          <p:cNvSpPr txBox="1"/>
          <p:nvPr/>
        </p:nvSpPr>
        <p:spPr>
          <a:xfrm>
            <a:off x="415600" y="1134319"/>
            <a:ext cx="8797848" cy="4247317"/>
          </a:xfrm>
          <a:prstGeom prst="rect">
            <a:avLst/>
          </a:prstGeom>
          <a:noFill/>
        </p:spPr>
        <p:txBody>
          <a:bodyPr wrap="square" rtlCol="0">
            <a:spAutoFit/>
          </a:bodyPr>
          <a:lstStyle/>
          <a:p>
            <a:r>
              <a:rPr lang="en-US" b="1" dirty="0"/>
              <a:t>Standard Backends:</a:t>
            </a:r>
          </a:p>
          <a:p>
            <a:endParaRPr lang="en-US" dirty="0"/>
          </a:p>
          <a:p>
            <a:pPr marL="285750" indent="-285750">
              <a:buFont typeface="Arial" panose="020B0604020202020204" pitchFamily="34" charset="0"/>
              <a:buChar char="•"/>
            </a:pPr>
            <a:r>
              <a:rPr lang="en-US" dirty="0"/>
              <a:t>AWS S3 Bucket Storage</a:t>
            </a:r>
          </a:p>
          <a:p>
            <a:pPr marL="285750" indent="-285750">
              <a:buFont typeface="Arial" panose="020B0604020202020204" pitchFamily="34" charset="0"/>
              <a:buChar char="•"/>
            </a:pPr>
            <a:r>
              <a:rPr lang="en-US" dirty="0"/>
              <a:t>Azure Blob Storage</a:t>
            </a:r>
          </a:p>
          <a:p>
            <a:pPr marL="285750" indent="-285750">
              <a:buFont typeface="Arial" panose="020B0604020202020204" pitchFamily="34" charset="0"/>
              <a:buChar char="•"/>
            </a:pPr>
            <a:r>
              <a:rPr lang="en-US" dirty="0"/>
              <a:t>Google GCS Object Storage</a:t>
            </a:r>
          </a:p>
          <a:p>
            <a:pPr marL="285750" indent="-285750">
              <a:buFont typeface="Arial" panose="020B0604020202020204" pitchFamily="34" charset="0"/>
              <a:buChar char="•"/>
            </a:pPr>
            <a:r>
              <a:rPr lang="en-US" dirty="0"/>
              <a:t>Alibaba OSS Object Storage Service</a:t>
            </a:r>
          </a:p>
          <a:p>
            <a:pPr marL="285750" indent="-285750">
              <a:buFont typeface="Arial" panose="020B0604020202020204" pitchFamily="34" charset="0"/>
              <a:buChar char="•"/>
            </a:pPr>
            <a:r>
              <a:rPr lang="en-US" dirty="0"/>
              <a:t>OpenStack Swift Rackspace Storage</a:t>
            </a:r>
          </a:p>
          <a:p>
            <a:pPr marL="285750" indent="-285750">
              <a:buFont typeface="Arial" panose="020B0604020202020204" pitchFamily="34" charset="0"/>
              <a:buChar char="•"/>
            </a:pPr>
            <a:r>
              <a:rPr lang="en-US" dirty="0"/>
              <a:t>Tencent Cloud Object Storage COS</a:t>
            </a:r>
          </a:p>
          <a:p>
            <a:pPr marL="285750" indent="-285750">
              <a:buFont typeface="Arial" panose="020B0604020202020204" pitchFamily="34" charset="0"/>
              <a:buChar char="•"/>
            </a:pPr>
            <a:r>
              <a:rPr lang="en-US" dirty="0"/>
              <a:t>Manta </a:t>
            </a:r>
            <a:r>
              <a:rPr lang="en-US" dirty="0" err="1"/>
              <a:t>Joynet</a:t>
            </a:r>
            <a:r>
              <a:rPr lang="en-US" dirty="0"/>
              <a:t> Cloud Storage</a:t>
            </a:r>
          </a:p>
          <a:p>
            <a:pPr marL="285750" indent="-285750">
              <a:buFont typeface="Arial" panose="020B0604020202020204" pitchFamily="34" charset="0"/>
              <a:buChar char="•"/>
            </a:pPr>
            <a:r>
              <a:rPr lang="en-US" dirty="0" err="1"/>
              <a:t>Hashicorp</a:t>
            </a:r>
            <a:r>
              <a:rPr lang="en-US" dirty="0"/>
              <a:t> Consul</a:t>
            </a:r>
          </a:p>
          <a:p>
            <a:pPr marL="285750" indent="-285750">
              <a:buFont typeface="Arial" panose="020B0604020202020204" pitchFamily="34" charset="0"/>
              <a:buChar char="•"/>
            </a:pPr>
            <a:r>
              <a:rPr lang="en-US" dirty="0" err="1"/>
              <a:t>etcd</a:t>
            </a:r>
            <a:r>
              <a:rPr lang="en-US" dirty="0"/>
              <a:t> etcdv3</a:t>
            </a:r>
          </a:p>
          <a:p>
            <a:pPr marL="285750" indent="-285750">
              <a:buFont typeface="Arial" panose="020B0604020202020204" pitchFamily="34" charset="0"/>
              <a:buChar char="•"/>
            </a:pPr>
            <a:r>
              <a:rPr lang="en-US" dirty="0"/>
              <a:t>Postgres Database</a:t>
            </a:r>
          </a:p>
          <a:p>
            <a:pPr marL="285750" indent="-285750">
              <a:buFont typeface="Arial" panose="020B0604020202020204" pitchFamily="34" charset="0"/>
              <a:buChar char="•"/>
            </a:pPr>
            <a:r>
              <a:rPr lang="en-US" dirty="0"/>
              <a:t>Kubernetes Secrets</a:t>
            </a:r>
          </a:p>
          <a:p>
            <a:pPr marL="285750" indent="-285750">
              <a:buFont typeface="Arial" panose="020B0604020202020204" pitchFamily="34" charset="0"/>
              <a:buChar char="•"/>
            </a:pPr>
            <a:r>
              <a:rPr lang="en-US" dirty="0"/>
              <a:t>HTTP Protocol with REST API</a:t>
            </a:r>
          </a:p>
          <a:p>
            <a:endParaRPr lang="en-US" dirty="0"/>
          </a:p>
        </p:txBody>
      </p:sp>
    </p:spTree>
    <p:extLst>
      <p:ext uri="{BB962C8B-B14F-4D97-AF65-F5344CB8AC3E}">
        <p14:creationId xmlns:p14="http://schemas.microsoft.com/office/powerpoint/2010/main" val="2038489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3272-F067-D32A-AD88-844C5A2B9DF4}"/>
              </a:ext>
            </a:extLst>
          </p:cNvPr>
          <p:cNvSpPr>
            <a:spLocks noGrp="1"/>
          </p:cNvSpPr>
          <p:nvPr>
            <p:ph type="title"/>
          </p:nvPr>
        </p:nvSpPr>
        <p:spPr/>
        <p:txBody>
          <a:bodyPr/>
          <a:lstStyle/>
          <a:p>
            <a:r>
              <a:rPr lang="en-US" dirty="0"/>
              <a:t>Enhanced Backends…</a:t>
            </a:r>
          </a:p>
        </p:txBody>
      </p:sp>
      <p:sp>
        <p:nvSpPr>
          <p:cNvPr id="4" name="Footer Placeholder 3">
            <a:extLst>
              <a:ext uri="{FF2B5EF4-FFF2-40B4-BE49-F238E27FC236}">
                <a16:creationId xmlns:a16="http://schemas.microsoft.com/office/drawing/2014/main" id="{501A7827-1CF5-0437-6BA9-C0E2F85491A5}"/>
              </a:ext>
            </a:extLst>
          </p:cNvPr>
          <p:cNvSpPr>
            <a:spLocks noGrp="1"/>
          </p:cNvSpPr>
          <p:nvPr>
            <p:ph type="ftr" sz="quarter" idx="3"/>
          </p:nvPr>
        </p:nvSpPr>
        <p:spPr/>
        <p:txBody>
          <a:bodyPr/>
          <a:lstStyle/>
          <a:p>
            <a:r>
              <a:rPr lang="en-US"/>
              <a:t>WWW.SOLLIANCE.NET</a:t>
            </a:r>
            <a:endParaRPr lang="en-US" dirty="0"/>
          </a:p>
        </p:txBody>
      </p:sp>
      <p:sp>
        <p:nvSpPr>
          <p:cNvPr id="5" name="Slide Number Placeholder 4">
            <a:extLst>
              <a:ext uri="{FF2B5EF4-FFF2-40B4-BE49-F238E27FC236}">
                <a16:creationId xmlns:a16="http://schemas.microsoft.com/office/drawing/2014/main" id="{2397C799-8315-72E0-03F3-BA7CEEB87AF5}"/>
              </a:ext>
            </a:extLst>
          </p:cNvPr>
          <p:cNvSpPr>
            <a:spLocks noGrp="1"/>
          </p:cNvSpPr>
          <p:nvPr>
            <p:ph type="sldNum" sz="quarter" idx="4"/>
          </p:nvPr>
        </p:nvSpPr>
        <p:spPr/>
        <p:txBody>
          <a:bodyPr/>
          <a:lstStyle/>
          <a:p>
            <a:fld id="{00F9DAA1-1DF7-43E0-8E29-0CE1148553C7}" type="slidenum">
              <a:rPr lang="en-US" smtClean="0"/>
              <a:pPr/>
              <a:t>31</a:t>
            </a:fld>
            <a:endParaRPr lang="en-US" dirty="0"/>
          </a:p>
        </p:txBody>
      </p:sp>
      <p:sp>
        <p:nvSpPr>
          <p:cNvPr id="8" name="TextBox 7">
            <a:extLst>
              <a:ext uri="{FF2B5EF4-FFF2-40B4-BE49-F238E27FC236}">
                <a16:creationId xmlns:a16="http://schemas.microsoft.com/office/drawing/2014/main" id="{2D26CDBE-A90F-3272-EF8B-1357A33D1815}"/>
              </a:ext>
            </a:extLst>
          </p:cNvPr>
          <p:cNvSpPr txBox="1"/>
          <p:nvPr/>
        </p:nvSpPr>
        <p:spPr>
          <a:xfrm>
            <a:off x="415600" y="1134319"/>
            <a:ext cx="8797848" cy="2123658"/>
          </a:xfrm>
          <a:prstGeom prst="rect">
            <a:avLst/>
          </a:prstGeom>
          <a:noFill/>
        </p:spPr>
        <p:txBody>
          <a:bodyPr wrap="square" rtlCol="0">
            <a:spAutoFit/>
          </a:bodyPr>
          <a:lstStyle/>
          <a:p>
            <a:r>
              <a:rPr lang="en-US" sz="2400" b="1" dirty="0"/>
              <a:t>Local backends:</a:t>
            </a:r>
          </a:p>
          <a:p>
            <a:endParaRPr lang="en-US" dirty="0"/>
          </a:p>
          <a:p>
            <a:pPr marL="285750" indent="-285750">
              <a:buFont typeface="Arial" panose="020B0604020202020204" pitchFamily="34" charset="0"/>
              <a:buChar char="•"/>
            </a:pPr>
            <a:r>
              <a:rPr lang="en-US" dirty="0"/>
              <a:t>Stores state on local file system</a:t>
            </a:r>
          </a:p>
          <a:p>
            <a:pPr marL="285750" indent="-285750">
              <a:buFont typeface="Arial" panose="020B0604020202020204" pitchFamily="34" charset="0"/>
              <a:buChar char="•"/>
            </a:pPr>
            <a:r>
              <a:rPr lang="en-US" dirty="0"/>
              <a:t>Locks that state using system APIs</a:t>
            </a:r>
          </a:p>
          <a:p>
            <a:pPr marL="285750" indent="-285750">
              <a:buFont typeface="Arial" panose="020B0604020202020204" pitchFamily="34" charset="0"/>
              <a:buChar char="•"/>
            </a:pPr>
            <a:r>
              <a:rPr lang="en-US" dirty="0"/>
              <a:t>All operations are performed locally</a:t>
            </a:r>
          </a:p>
          <a:p>
            <a:endParaRPr lang="en-US" dirty="0"/>
          </a:p>
          <a:p>
            <a:endParaRPr lang="en-US" dirty="0"/>
          </a:p>
        </p:txBody>
      </p:sp>
      <p:pic>
        <p:nvPicPr>
          <p:cNvPr id="6" name="Picture 5">
            <a:extLst>
              <a:ext uri="{FF2B5EF4-FFF2-40B4-BE49-F238E27FC236}">
                <a16:creationId xmlns:a16="http://schemas.microsoft.com/office/drawing/2014/main" id="{EB9247C1-8DD0-4EDA-0E91-64A2246B1B30}"/>
              </a:ext>
            </a:extLst>
          </p:cNvPr>
          <p:cNvPicPr>
            <a:picLocks noChangeAspect="1"/>
          </p:cNvPicPr>
          <p:nvPr/>
        </p:nvPicPr>
        <p:blipFill>
          <a:blip r:embed="rId2"/>
          <a:stretch>
            <a:fillRect/>
          </a:stretch>
        </p:blipFill>
        <p:spPr>
          <a:xfrm>
            <a:off x="2186529" y="2690579"/>
            <a:ext cx="4809524" cy="1228571"/>
          </a:xfrm>
          <a:prstGeom prst="rect">
            <a:avLst/>
          </a:prstGeom>
        </p:spPr>
      </p:pic>
      <p:pic>
        <p:nvPicPr>
          <p:cNvPr id="9" name="Picture 8">
            <a:extLst>
              <a:ext uri="{FF2B5EF4-FFF2-40B4-BE49-F238E27FC236}">
                <a16:creationId xmlns:a16="http://schemas.microsoft.com/office/drawing/2014/main" id="{24F4333D-BAAC-0A18-D2A7-A6695BC2CEF8}"/>
              </a:ext>
            </a:extLst>
          </p:cNvPr>
          <p:cNvPicPr>
            <a:picLocks noChangeAspect="1"/>
          </p:cNvPicPr>
          <p:nvPr/>
        </p:nvPicPr>
        <p:blipFill>
          <a:blip r:embed="rId3"/>
          <a:stretch>
            <a:fillRect/>
          </a:stretch>
        </p:blipFill>
        <p:spPr>
          <a:xfrm>
            <a:off x="1760079" y="4454598"/>
            <a:ext cx="5847619" cy="1733333"/>
          </a:xfrm>
          <a:prstGeom prst="rect">
            <a:avLst/>
          </a:prstGeom>
        </p:spPr>
      </p:pic>
      <p:sp>
        <p:nvSpPr>
          <p:cNvPr id="10" name="TextBox 9">
            <a:extLst>
              <a:ext uri="{FF2B5EF4-FFF2-40B4-BE49-F238E27FC236}">
                <a16:creationId xmlns:a16="http://schemas.microsoft.com/office/drawing/2014/main" id="{C554C182-44A6-1109-0239-85B9F09B84F3}"/>
              </a:ext>
            </a:extLst>
          </p:cNvPr>
          <p:cNvSpPr txBox="1"/>
          <p:nvPr/>
        </p:nvSpPr>
        <p:spPr>
          <a:xfrm>
            <a:off x="4492542" y="3914548"/>
            <a:ext cx="1250066" cy="523220"/>
          </a:xfrm>
          <a:prstGeom prst="rect">
            <a:avLst/>
          </a:prstGeom>
          <a:noFill/>
        </p:spPr>
        <p:txBody>
          <a:bodyPr wrap="square" rtlCol="0">
            <a:spAutoFit/>
          </a:bodyPr>
          <a:lstStyle/>
          <a:p>
            <a:r>
              <a:rPr lang="en-US" sz="2800" b="1" dirty="0">
                <a:solidFill>
                  <a:srgbClr val="FF0000"/>
                </a:solidFill>
              </a:rPr>
              <a:t>=</a:t>
            </a:r>
          </a:p>
        </p:txBody>
      </p:sp>
    </p:spTree>
    <p:extLst>
      <p:ext uri="{BB962C8B-B14F-4D97-AF65-F5344CB8AC3E}">
        <p14:creationId xmlns:p14="http://schemas.microsoft.com/office/powerpoint/2010/main" val="2973102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3272-F067-D32A-AD88-844C5A2B9DF4}"/>
              </a:ext>
            </a:extLst>
          </p:cNvPr>
          <p:cNvSpPr>
            <a:spLocks noGrp="1"/>
          </p:cNvSpPr>
          <p:nvPr>
            <p:ph type="title"/>
          </p:nvPr>
        </p:nvSpPr>
        <p:spPr/>
        <p:txBody>
          <a:bodyPr/>
          <a:lstStyle/>
          <a:p>
            <a:r>
              <a:rPr lang="en-US" dirty="0"/>
              <a:t>Enhanced Backends…</a:t>
            </a:r>
          </a:p>
        </p:txBody>
      </p:sp>
      <p:sp>
        <p:nvSpPr>
          <p:cNvPr id="4" name="Footer Placeholder 3">
            <a:extLst>
              <a:ext uri="{FF2B5EF4-FFF2-40B4-BE49-F238E27FC236}">
                <a16:creationId xmlns:a16="http://schemas.microsoft.com/office/drawing/2014/main" id="{501A7827-1CF5-0437-6BA9-C0E2F85491A5}"/>
              </a:ext>
            </a:extLst>
          </p:cNvPr>
          <p:cNvSpPr>
            <a:spLocks noGrp="1"/>
          </p:cNvSpPr>
          <p:nvPr>
            <p:ph type="ftr" sz="quarter" idx="3"/>
          </p:nvPr>
        </p:nvSpPr>
        <p:spPr/>
        <p:txBody>
          <a:bodyPr/>
          <a:lstStyle/>
          <a:p>
            <a:r>
              <a:rPr lang="en-US"/>
              <a:t>WWW.SOLLIANCE.NET</a:t>
            </a:r>
            <a:endParaRPr lang="en-US" dirty="0"/>
          </a:p>
        </p:txBody>
      </p:sp>
      <p:sp>
        <p:nvSpPr>
          <p:cNvPr id="5" name="Slide Number Placeholder 4">
            <a:extLst>
              <a:ext uri="{FF2B5EF4-FFF2-40B4-BE49-F238E27FC236}">
                <a16:creationId xmlns:a16="http://schemas.microsoft.com/office/drawing/2014/main" id="{2397C799-8315-72E0-03F3-BA7CEEB87AF5}"/>
              </a:ext>
            </a:extLst>
          </p:cNvPr>
          <p:cNvSpPr>
            <a:spLocks noGrp="1"/>
          </p:cNvSpPr>
          <p:nvPr>
            <p:ph type="sldNum" sz="quarter" idx="4"/>
          </p:nvPr>
        </p:nvSpPr>
        <p:spPr/>
        <p:txBody>
          <a:bodyPr/>
          <a:lstStyle/>
          <a:p>
            <a:fld id="{00F9DAA1-1DF7-43E0-8E29-0CE1148553C7}" type="slidenum">
              <a:rPr lang="en-US" smtClean="0"/>
              <a:pPr/>
              <a:t>32</a:t>
            </a:fld>
            <a:endParaRPr lang="en-US" dirty="0"/>
          </a:p>
        </p:txBody>
      </p:sp>
      <p:sp>
        <p:nvSpPr>
          <p:cNvPr id="8" name="TextBox 7">
            <a:extLst>
              <a:ext uri="{FF2B5EF4-FFF2-40B4-BE49-F238E27FC236}">
                <a16:creationId xmlns:a16="http://schemas.microsoft.com/office/drawing/2014/main" id="{2D26CDBE-A90F-3272-EF8B-1357A33D1815}"/>
              </a:ext>
            </a:extLst>
          </p:cNvPr>
          <p:cNvSpPr txBox="1"/>
          <p:nvPr/>
        </p:nvSpPr>
        <p:spPr>
          <a:xfrm>
            <a:off x="415600" y="1134318"/>
            <a:ext cx="3982780" cy="3508653"/>
          </a:xfrm>
          <a:prstGeom prst="rect">
            <a:avLst/>
          </a:prstGeom>
          <a:noFill/>
        </p:spPr>
        <p:txBody>
          <a:bodyPr wrap="square" rtlCol="0">
            <a:spAutoFit/>
          </a:bodyPr>
          <a:lstStyle/>
          <a:p>
            <a:r>
              <a:rPr lang="en-US" sz="2400" b="1" dirty="0"/>
              <a:t>Remote backends:</a:t>
            </a:r>
          </a:p>
          <a:p>
            <a:endParaRPr lang="en-US" dirty="0"/>
          </a:p>
          <a:p>
            <a:pPr marL="285750" indent="-285750">
              <a:buFont typeface="Arial" panose="020B0604020202020204" pitchFamily="34" charset="0"/>
              <a:buChar char="•"/>
            </a:pPr>
            <a:r>
              <a:rPr lang="en-US" dirty="0"/>
              <a:t>Terraform Cloud</a:t>
            </a:r>
          </a:p>
          <a:p>
            <a:pPr marL="285750" indent="-285750">
              <a:buFont typeface="Arial" panose="020B0604020202020204" pitchFamily="34" charset="0"/>
              <a:buChar char="•"/>
            </a:pPr>
            <a:r>
              <a:rPr lang="en-US" dirty="0"/>
              <a:t>Terraform Enterprise</a:t>
            </a:r>
          </a:p>
          <a:p>
            <a:endParaRPr lang="en-US" dirty="0">
              <a:solidFill>
                <a:srgbClr val="FF0000"/>
              </a:solidFill>
            </a:endParaRPr>
          </a:p>
          <a:p>
            <a:r>
              <a:rPr lang="en-US" dirty="0">
                <a:solidFill>
                  <a:srgbClr val="FF0000"/>
                </a:solidFill>
              </a:rPr>
              <a:t>* Run environment is responsible for executing the operation</a:t>
            </a:r>
          </a:p>
          <a:p>
            <a:endParaRPr lang="en-US" dirty="0">
              <a:solidFill>
                <a:srgbClr val="FF0000"/>
              </a:solidFill>
            </a:endParaRPr>
          </a:p>
          <a:p>
            <a:r>
              <a:rPr lang="en-US" dirty="0">
                <a:solidFill>
                  <a:srgbClr val="FF0000"/>
                </a:solidFill>
              </a:rPr>
              <a:t>** Need to setup Workspaces for Remote backends to work</a:t>
            </a:r>
          </a:p>
          <a:p>
            <a:endParaRPr lang="en-US" dirty="0"/>
          </a:p>
          <a:p>
            <a:endParaRPr lang="en-US" dirty="0"/>
          </a:p>
        </p:txBody>
      </p:sp>
      <p:pic>
        <p:nvPicPr>
          <p:cNvPr id="7" name="Picture 6">
            <a:extLst>
              <a:ext uri="{FF2B5EF4-FFF2-40B4-BE49-F238E27FC236}">
                <a16:creationId xmlns:a16="http://schemas.microsoft.com/office/drawing/2014/main" id="{3EA783F0-7ECF-D40E-6289-4F48433A4750}"/>
              </a:ext>
            </a:extLst>
          </p:cNvPr>
          <p:cNvPicPr>
            <a:picLocks noChangeAspect="1"/>
          </p:cNvPicPr>
          <p:nvPr/>
        </p:nvPicPr>
        <p:blipFill>
          <a:blip r:embed="rId2"/>
          <a:stretch>
            <a:fillRect/>
          </a:stretch>
        </p:blipFill>
        <p:spPr>
          <a:xfrm>
            <a:off x="4560844" y="1433762"/>
            <a:ext cx="6704762" cy="3990476"/>
          </a:xfrm>
          <a:prstGeom prst="rect">
            <a:avLst/>
          </a:prstGeom>
        </p:spPr>
      </p:pic>
    </p:spTree>
    <p:extLst>
      <p:ext uri="{BB962C8B-B14F-4D97-AF65-F5344CB8AC3E}">
        <p14:creationId xmlns:p14="http://schemas.microsoft.com/office/powerpoint/2010/main" val="2106382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D0C03-A21C-4D03-BE20-0DD01D869308}"/>
              </a:ext>
            </a:extLst>
          </p:cNvPr>
          <p:cNvSpPr>
            <a:spLocks noGrp="1"/>
          </p:cNvSpPr>
          <p:nvPr>
            <p:ph type="ctrTitle"/>
          </p:nvPr>
        </p:nvSpPr>
        <p:spPr/>
        <p:txBody>
          <a:bodyPr/>
          <a:lstStyle/>
          <a:p>
            <a:r>
              <a:rPr lang="en-US" dirty="0"/>
              <a:t>Terraform Cloud</a:t>
            </a:r>
          </a:p>
        </p:txBody>
      </p:sp>
      <p:sp>
        <p:nvSpPr>
          <p:cNvPr id="5" name="Subtitle 4">
            <a:extLst>
              <a:ext uri="{FF2B5EF4-FFF2-40B4-BE49-F238E27FC236}">
                <a16:creationId xmlns:a16="http://schemas.microsoft.com/office/drawing/2014/main" id="{B8F2CDEE-AB0B-4D48-8572-E149B75C69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1098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3272-F067-D32A-AD88-844C5A2B9DF4}"/>
              </a:ext>
            </a:extLst>
          </p:cNvPr>
          <p:cNvSpPr>
            <a:spLocks noGrp="1"/>
          </p:cNvSpPr>
          <p:nvPr>
            <p:ph type="title"/>
          </p:nvPr>
        </p:nvSpPr>
        <p:spPr/>
        <p:txBody>
          <a:bodyPr/>
          <a:lstStyle/>
          <a:p>
            <a:r>
              <a:rPr lang="en-US" dirty="0"/>
              <a:t>Terraform Cloud Features</a:t>
            </a:r>
          </a:p>
        </p:txBody>
      </p:sp>
      <p:sp>
        <p:nvSpPr>
          <p:cNvPr id="4" name="Footer Placeholder 3">
            <a:extLst>
              <a:ext uri="{FF2B5EF4-FFF2-40B4-BE49-F238E27FC236}">
                <a16:creationId xmlns:a16="http://schemas.microsoft.com/office/drawing/2014/main" id="{501A7827-1CF5-0437-6BA9-C0E2F85491A5}"/>
              </a:ext>
            </a:extLst>
          </p:cNvPr>
          <p:cNvSpPr>
            <a:spLocks noGrp="1"/>
          </p:cNvSpPr>
          <p:nvPr>
            <p:ph type="ftr" sz="quarter" idx="3"/>
          </p:nvPr>
        </p:nvSpPr>
        <p:spPr/>
        <p:txBody>
          <a:bodyPr/>
          <a:lstStyle/>
          <a:p>
            <a:r>
              <a:rPr lang="en-US"/>
              <a:t>WWW.SOLLIANCE.NET</a:t>
            </a:r>
            <a:endParaRPr lang="en-US" dirty="0"/>
          </a:p>
        </p:txBody>
      </p:sp>
      <p:sp>
        <p:nvSpPr>
          <p:cNvPr id="5" name="Slide Number Placeholder 4">
            <a:extLst>
              <a:ext uri="{FF2B5EF4-FFF2-40B4-BE49-F238E27FC236}">
                <a16:creationId xmlns:a16="http://schemas.microsoft.com/office/drawing/2014/main" id="{2397C799-8315-72E0-03F3-BA7CEEB87AF5}"/>
              </a:ext>
            </a:extLst>
          </p:cNvPr>
          <p:cNvSpPr>
            <a:spLocks noGrp="1"/>
          </p:cNvSpPr>
          <p:nvPr>
            <p:ph type="sldNum" sz="quarter" idx="4"/>
          </p:nvPr>
        </p:nvSpPr>
        <p:spPr/>
        <p:txBody>
          <a:bodyPr/>
          <a:lstStyle/>
          <a:p>
            <a:fld id="{00F9DAA1-1DF7-43E0-8E29-0CE1148553C7}" type="slidenum">
              <a:rPr lang="en-US" smtClean="0"/>
              <a:pPr/>
              <a:t>34</a:t>
            </a:fld>
            <a:endParaRPr lang="en-US" dirty="0"/>
          </a:p>
        </p:txBody>
      </p:sp>
      <p:sp>
        <p:nvSpPr>
          <p:cNvPr id="8" name="TextBox 7">
            <a:extLst>
              <a:ext uri="{FF2B5EF4-FFF2-40B4-BE49-F238E27FC236}">
                <a16:creationId xmlns:a16="http://schemas.microsoft.com/office/drawing/2014/main" id="{2D26CDBE-A90F-3272-EF8B-1357A33D1815}"/>
              </a:ext>
            </a:extLst>
          </p:cNvPr>
          <p:cNvSpPr txBox="1"/>
          <p:nvPr/>
        </p:nvSpPr>
        <p:spPr>
          <a:xfrm>
            <a:off x="415600" y="1134319"/>
            <a:ext cx="8797848"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Manages your state files</a:t>
            </a:r>
          </a:p>
          <a:p>
            <a:pPr marL="285750" indent="-285750">
              <a:buFont typeface="Arial" panose="020B0604020202020204" pitchFamily="34" charset="0"/>
              <a:buChar char="•"/>
            </a:pPr>
            <a:r>
              <a:rPr lang="en-US" b="1" dirty="0"/>
              <a:t>History of previous runs</a:t>
            </a:r>
          </a:p>
          <a:p>
            <a:pPr marL="285750" indent="-285750">
              <a:buFont typeface="Arial" panose="020B0604020202020204" pitchFamily="34" charset="0"/>
              <a:buChar char="•"/>
            </a:pPr>
            <a:r>
              <a:rPr lang="en-US" b="1" dirty="0"/>
              <a:t>History of previous states</a:t>
            </a:r>
          </a:p>
          <a:p>
            <a:pPr marL="285750" indent="-285750">
              <a:buFont typeface="Arial" panose="020B0604020202020204" pitchFamily="34" charset="0"/>
              <a:buChar char="•"/>
            </a:pPr>
            <a:r>
              <a:rPr lang="en-US" b="1" dirty="0"/>
              <a:t>Easy and secure variable injection</a:t>
            </a:r>
          </a:p>
          <a:p>
            <a:pPr marL="285750" indent="-285750">
              <a:buFont typeface="Arial" panose="020B0604020202020204" pitchFamily="34" charset="0"/>
              <a:buChar char="•"/>
            </a:pPr>
            <a:r>
              <a:rPr lang="en-US" b="1" dirty="0"/>
              <a:t>Tagging</a:t>
            </a:r>
          </a:p>
          <a:p>
            <a:pPr marL="285750" indent="-285750">
              <a:buFont typeface="Arial" panose="020B0604020202020204" pitchFamily="34" charset="0"/>
              <a:buChar char="•"/>
            </a:pPr>
            <a:r>
              <a:rPr lang="en-US" b="1" dirty="0"/>
              <a:t>Run Triggers (chaining workspaces)</a:t>
            </a:r>
          </a:p>
          <a:p>
            <a:pPr marL="285750" indent="-285750">
              <a:buFont typeface="Arial" panose="020B0604020202020204" pitchFamily="34" charset="0"/>
              <a:buChar char="•"/>
            </a:pPr>
            <a:r>
              <a:rPr lang="en-US" b="1" dirty="0"/>
              <a:t>Specify any version of terraform per workspace</a:t>
            </a:r>
          </a:p>
          <a:p>
            <a:pPr marL="285750" indent="-285750">
              <a:buFont typeface="Arial" panose="020B0604020202020204" pitchFamily="34" charset="0"/>
              <a:buChar char="•"/>
            </a:pPr>
            <a:r>
              <a:rPr lang="en-US" b="1" dirty="0"/>
              <a:t>Global state sharing</a:t>
            </a:r>
          </a:p>
          <a:p>
            <a:pPr marL="285750" indent="-285750">
              <a:buFont typeface="Arial" panose="020B0604020202020204" pitchFamily="34" charset="0"/>
              <a:buChar char="•"/>
            </a:pPr>
            <a:r>
              <a:rPr lang="en-US" b="1" dirty="0"/>
              <a:t>Commenting on Runs</a:t>
            </a:r>
          </a:p>
          <a:p>
            <a:pPr marL="285750" indent="-285750">
              <a:buFont typeface="Arial" panose="020B0604020202020204" pitchFamily="34" charset="0"/>
              <a:buChar char="•"/>
            </a:pPr>
            <a:r>
              <a:rPr lang="en-US" b="1" dirty="0"/>
              <a:t>Notifications via Webhooks, Email, Slack</a:t>
            </a:r>
          </a:p>
          <a:p>
            <a:pPr marL="285750" indent="-285750">
              <a:buFont typeface="Arial" panose="020B0604020202020204" pitchFamily="34" charset="0"/>
              <a:buChar char="•"/>
            </a:pPr>
            <a:r>
              <a:rPr lang="en-US" b="1" dirty="0"/>
              <a:t>Organization and Workspace Level Permissions</a:t>
            </a:r>
          </a:p>
          <a:p>
            <a:pPr marL="285750" indent="-285750">
              <a:buFont typeface="Arial" panose="020B0604020202020204" pitchFamily="34" charset="0"/>
              <a:buChar char="•"/>
            </a:pPr>
            <a:r>
              <a:rPr lang="en-US" b="1" dirty="0"/>
              <a:t>Policy as Code (via Sentinel Policy Sets)</a:t>
            </a:r>
          </a:p>
          <a:p>
            <a:pPr marL="285750" indent="-285750">
              <a:buFont typeface="Arial" panose="020B0604020202020204" pitchFamily="34" charset="0"/>
              <a:buChar char="•"/>
            </a:pPr>
            <a:r>
              <a:rPr lang="en-US" b="1" dirty="0"/>
              <a:t>MFA,</a:t>
            </a:r>
          </a:p>
          <a:p>
            <a:pPr marL="285750" indent="-285750">
              <a:buFont typeface="Arial" panose="020B0604020202020204" pitchFamily="34" charset="0"/>
              <a:buChar char="•"/>
            </a:pPr>
            <a:r>
              <a:rPr lang="en-US" b="1" dirty="0"/>
              <a:t>Single Sign On (SSO) (at Business tier)</a:t>
            </a:r>
          </a:p>
          <a:p>
            <a:pPr marL="285750" indent="-285750">
              <a:buFont typeface="Arial" panose="020B0604020202020204" pitchFamily="34" charset="0"/>
              <a:buChar char="•"/>
            </a:pPr>
            <a:r>
              <a:rPr lang="en-US" b="1" dirty="0"/>
              <a:t>Cost Estimation (at Teams and Governance Tier)</a:t>
            </a:r>
          </a:p>
          <a:p>
            <a:pPr marL="285750" indent="-285750">
              <a:buFont typeface="Arial" panose="020B0604020202020204" pitchFamily="34" charset="0"/>
              <a:buChar char="•"/>
            </a:pPr>
            <a:r>
              <a:rPr lang="en-US" b="1" dirty="0"/>
              <a:t>Integrations with ServiceNow, Splunk, K8, and custom Run Tasks</a:t>
            </a:r>
            <a:endParaRPr lang="en-US" dirty="0"/>
          </a:p>
        </p:txBody>
      </p:sp>
    </p:spTree>
    <p:extLst>
      <p:ext uri="{BB962C8B-B14F-4D97-AF65-F5344CB8AC3E}">
        <p14:creationId xmlns:p14="http://schemas.microsoft.com/office/powerpoint/2010/main" val="3712926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D352F6-3282-4F52-874A-16FF5138AADF}"/>
              </a:ext>
            </a:extLst>
          </p:cNvPr>
          <p:cNvSpPr>
            <a:spLocks noGrp="1"/>
          </p:cNvSpPr>
          <p:nvPr>
            <p:ph type="title"/>
          </p:nvPr>
        </p:nvSpPr>
        <p:spPr>
          <a:xfrm>
            <a:off x="555102" y="260954"/>
            <a:ext cx="4688229" cy="572424"/>
          </a:xfrm>
        </p:spPr>
        <p:txBody>
          <a:bodyPr/>
          <a:lstStyle/>
          <a:p>
            <a:r>
              <a:rPr lang="en-US" dirty="0"/>
              <a:t>Terraform Cloud Structure</a:t>
            </a:r>
          </a:p>
        </p:txBody>
      </p:sp>
      <p:sp>
        <p:nvSpPr>
          <p:cNvPr id="2" name="Rectangle 1">
            <a:extLst>
              <a:ext uri="{FF2B5EF4-FFF2-40B4-BE49-F238E27FC236}">
                <a16:creationId xmlns:a16="http://schemas.microsoft.com/office/drawing/2014/main" id="{E3912044-B336-9A19-A9C6-0CC65B7C674A}"/>
              </a:ext>
            </a:extLst>
          </p:cNvPr>
          <p:cNvSpPr/>
          <p:nvPr/>
        </p:nvSpPr>
        <p:spPr>
          <a:xfrm>
            <a:off x="6377651" y="462987"/>
            <a:ext cx="5578997" cy="5810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8E216B-ECE7-6E34-DCEE-27C36FFFC279}"/>
              </a:ext>
            </a:extLst>
          </p:cNvPr>
          <p:cNvSpPr/>
          <p:nvPr/>
        </p:nvSpPr>
        <p:spPr>
          <a:xfrm>
            <a:off x="6565016" y="1111170"/>
            <a:ext cx="5185458" cy="128479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276CBC-7102-AF15-4ABA-FD7682087468}"/>
              </a:ext>
            </a:extLst>
          </p:cNvPr>
          <p:cNvSpPr/>
          <p:nvPr/>
        </p:nvSpPr>
        <p:spPr>
          <a:xfrm>
            <a:off x="6574420" y="2632999"/>
            <a:ext cx="5185458" cy="128479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C3EC69-B1D3-E479-A9B7-99000BB79F4A}"/>
              </a:ext>
            </a:extLst>
          </p:cNvPr>
          <p:cNvSpPr/>
          <p:nvPr/>
        </p:nvSpPr>
        <p:spPr>
          <a:xfrm>
            <a:off x="6574420" y="4282633"/>
            <a:ext cx="5185458" cy="128479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B7C147D-C015-0FB7-EEF6-264ACE85CDCE}"/>
              </a:ext>
            </a:extLst>
          </p:cNvPr>
          <p:cNvSpPr/>
          <p:nvPr/>
        </p:nvSpPr>
        <p:spPr>
          <a:xfrm>
            <a:off x="6724891" y="1828800"/>
            <a:ext cx="740780" cy="4393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a:t>
            </a:r>
          </a:p>
        </p:txBody>
      </p:sp>
      <p:sp>
        <p:nvSpPr>
          <p:cNvPr id="15" name="Oval 14">
            <a:extLst>
              <a:ext uri="{FF2B5EF4-FFF2-40B4-BE49-F238E27FC236}">
                <a16:creationId xmlns:a16="http://schemas.microsoft.com/office/drawing/2014/main" id="{64E4C243-82B8-0B97-4C8B-FA9E65E8F237}"/>
              </a:ext>
            </a:extLst>
          </p:cNvPr>
          <p:cNvSpPr/>
          <p:nvPr/>
        </p:nvSpPr>
        <p:spPr>
          <a:xfrm>
            <a:off x="7625546" y="1828800"/>
            <a:ext cx="740780" cy="4393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a:t>
            </a:r>
          </a:p>
        </p:txBody>
      </p:sp>
      <p:sp>
        <p:nvSpPr>
          <p:cNvPr id="16" name="Oval 15">
            <a:extLst>
              <a:ext uri="{FF2B5EF4-FFF2-40B4-BE49-F238E27FC236}">
                <a16:creationId xmlns:a16="http://schemas.microsoft.com/office/drawing/2014/main" id="{6CE6CA30-A295-63BA-79D3-E73BBB8A59E9}"/>
              </a:ext>
            </a:extLst>
          </p:cNvPr>
          <p:cNvSpPr/>
          <p:nvPr/>
        </p:nvSpPr>
        <p:spPr>
          <a:xfrm>
            <a:off x="8526201" y="1832298"/>
            <a:ext cx="740780" cy="4393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a:t>
            </a:r>
          </a:p>
        </p:txBody>
      </p:sp>
      <p:sp>
        <p:nvSpPr>
          <p:cNvPr id="17" name="Oval 16">
            <a:extLst>
              <a:ext uri="{FF2B5EF4-FFF2-40B4-BE49-F238E27FC236}">
                <a16:creationId xmlns:a16="http://schemas.microsoft.com/office/drawing/2014/main" id="{6C4F925D-0396-7527-1489-CB8C80C6C321}"/>
              </a:ext>
            </a:extLst>
          </p:cNvPr>
          <p:cNvSpPr/>
          <p:nvPr/>
        </p:nvSpPr>
        <p:spPr>
          <a:xfrm>
            <a:off x="6724891" y="3356900"/>
            <a:ext cx="740780" cy="4393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a:t>
            </a:r>
          </a:p>
        </p:txBody>
      </p:sp>
      <p:sp>
        <p:nvSpPr>
          <p:cNvPr id="18" name="Oval 17">
            <a:extLst>
              <a:ext uri="{FF2B5EF4-FFF2-40B4-BE49-F238E27FC236}">
                <a16:creationId xmlns:a16="http://schemas.microsoft.com/office/drawing/2014/main" id="{0E7C86FE-FBB2-5A52-89D3-1FF94701DAE0}"/>
              </a:ext>
            </a:extLst>
          </p:cNvPr>
          <p:cNvSpPr/>
          <p:nvPr/>
        </p:nvSpPr>
        <p:spPr>
          <a:xfrm>
            <a:off x="7625546" y="3356900"/>
            <a:ext cx="740780" cy="4393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a:t>
            </a:r>
          </a:p>
        </p:txBody>
      </p:sp>
      <p:sp>
        <p:nvSpPr>
          <p:cNvPr id="19" name="Oval 18">
            <a:extLst>
              <a:ext uri="{FF2B5EF4-FFF2-40B4-BE49-F238E27FC236}">
                <a16:creationId xmlns:a16="http://schemas.microsoft.com/office/drawing/2014/main" id="{5AC5E6C5-3FF6-4B76-7CAD-38FCBB5532E3}"/>
              </a:ext>
            </a:extLst>
          </p:cNvPr>
          <p:cNvSpPr/>
          <p:nvPr/>
        </p:nvSpPr>
        <p:spPr>
          <a:xfrm>
            <a:off x="8526201" y="3360398"/>
            <a:ext cx="740780" cy="4393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a:t>
            </a:r>
          </a:p>
        </p:txBody>
      </p:sp>
      <p:sp>
        <p:nvSpPr>
          <p:cNvPr id="20" name="Oval 19">
            <a:extLst>
              <a:ext uri="{FF2B5EF4-FFF2-40B4-BE49-F238E27FC236}">
                <a16:creationId xmlns:a16="http://schemas.microsoft.com/office/drawing/2014/main" id="{B3A93647-2C0C-9367-748E-3F867F71AF8E}"/>
              </a:ext>
            </a:extLst>
          </p:cNvPr>
          <p:cNvSpPr/>
          <p:nvPr/>
        </p:nvSpPr>
        <p:spPr>
          <a:xfrm>
            <a:off x="6724891" y="4944319"/>
            <a:ext cx="740780" cy="4393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a:t>
            </a:r>
          </a:p>
        </p:txBody>
      </p:sp>
      <p:sp>
        <p:nvSpPr>
          <p:cNvPr id="21" name="Oval 20">
            <a:extLst>
              <a:ext uri="{FF2B5EF4-FFF2-40B4-BE49-F238E27FC236}">
                <a16:creationId xmlns:a16="http://schemas.microsoft.com/office/drawing/2014/main" id="{83E26492-DF92-182B-7851-5BF778553A62}"/>
              </a:ext>
            </a:extLst>
          </p:cNvPr>
          <p:cNvSpPr/>
          <p:nvPr/>
        </p:nvSpPr>
        <p:spPr>
          <a:xfrm>
            <a:off x="7625546" y="4944319"/>
            <a:ext cx="740780" cy="4393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a:t>
            </a:r>
          </a:p>
        </p:txBody>
      </p:sp>
      <p:sp>
        <p:nvSpPr>
          <p:cNvPr id="22" name="Oval 21">
            <a:extLst>
              <a:ext uri="{FF2B5EF4-FFF2-40B4-BE49-F238E27FC236}">
                <a16:creationId xmlns:a16="http://schemas.microsoft.com/office/drawing/2014/main" id="{833F6E4F-7017-E8ED-8F62-B66975A66E70}"/>
              </a:ext>
            </a:extLst>
          </p:cNvPr>
          <p:cNvSpPr/>
          <p:nvPr/>
        </p:nvSpPr>
        <p:spPr>
          <a:xfrm>
            <a:off x="8526201" y="4947817"/>
            <a:ext cx="740780" cy="4393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a:t>
            </a:r>
          </a:p>
        </p:txBody>
      </p:sp>
      <p:sp>
        <p:nvSpPr>
          <p:cNvPr id="10" name="Rectangle: Rounded Corners 9">
            <a:extLst>
              <a:ext uri="{FF2B5EF4-FFF2-40B4-BE49-F238E27FC236}">
                <a16:creationId xmlns:a16="http://schemas.microsoft.com/office/drawing/2014/main" id="{E68A196B-F8A1-526A-6851-3C659209BEB9}"/>
              </a:ext>
            </a:extLst>
          </p:cNvPr>
          <p:cNvSpPr/>
          <p:nvPr/>
        </p:nvSpPr>
        <p:spPr>
          <a:xfrm>
            <a:off x="9922397" y="1640832"/>
            <a:ext cx="405114" cy="198433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2C3D884-DC77-526B-D2FC-675B9E599DD3}"/>
              </a:ext>
            </a:extLst>
          </p:cNvPr>
          <p:cNvSpPr/>
          <p:nvPr/>
        </p:nvSpPr>
        <p:spPr>
          <a:xfrm>
            <a:off x="10535223" y="3375637"/>
            <a:ext cx="370029" cy="198433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1F4F60B-4D37-BAE4-BE32-2AF75AF3AA57}"/>
              </a:ext>
            </a:extLst>
          </p:cNvPr>
          <p:cNvSpPr txBox="1"/>
          <p:nvPr/>
        </p:nvSpPr>
        <p:spPr>
          <a:xfrm>
            <a:off x="8095225" y="584522"/>
            <a:ext cx="2611357" cy="369332"/>
          </a:xfrm>
          <a:prstGeom prst="rect">
            <a:avLst/>
          </a:prstGeom>
          <a:noFill/>
        </p:spPr>
        <p:txBody>
          <a:bodyPr wrap="square" rtlCol="0">
            <a:spAutoFit/>
          </a:bodyPr>
          <a:lstStyle/>
          <a:p>
            <a:r>
              <a:rPr lang="en-US" b="1" dirty="0">
                <a:solidFill>
                  <a:schemeClr val="bg1"/>
                </a:solidFill>
              </a:rPr>
              <a:t>Organization</a:t>
            </a:r>
          </a:p>
        </p:txBody>
      </p:sp>
      <p:sp>
        <p:nvSpPr>
          <p:cNvPr id="25" name="TextBox 24">
            <a:extLst>
              <a:ext uri="{FF2B5EF4-FFF2-40B4-BE49-F238E27FC236}">
                <a16:creationId xmlns:a16="http://schemas.microsoft.com/office/drawing/2014/main" id="{2B7FE4F2-A251-50E9-4FC5-33FD56FBDAE5}"/>
              </a:ext>
            </a:extLst>
          </p:cNvPr>
          <p:cNvSpPr txBox="1"/>
          <p:nvPr/>
        </p:nvSpPr>
        <p:spPr>
          <a:xfrm>
            <a:off x="6789546" y="1232705"/>
            <a:ext cx="2611357" cy="369332"/>
          </a:xfrm>
          <a:prstGeom prst="rect">
            <a:avLst/>
          </a:prstGeom>
          <a:noFill/>
        </p:spPr>
        <p:txBody>
          <a:bodyPr wrap="square" rtlCol="0">
            <a:spAutoFit/>
          </a:bodyPr>
          <a:lstStyle/>
          <a:p>
            <a:r>
              <a:rPr lang="en-US" b="1" dirty="0"/>
              <a:t>Workspace</a:t>
            </a:r>
          </a:p>
        </p:txBody>
      </p:sp>
      <p:sp>
        <p:nvSpPr>
          <p:cNvPr id="26" name="TextBox 25">
            <a:extLst>
              <a:ext uri="{FF2B5EF4-FFF2-40B4-BE49-F238E27FC236}">
                <a16:creationId xmlns:a16="http://schemas.microsoft.com/office/drawing/2014/main" id="{99120A4B-FA7B-D78F-7F35-912B604D6291}"/>
              </a:ext>
            </a:extLst>
          </p:cNvPr>
          <p:cNvSpPr txBox="1"/>
          <p:nvPr/>
        </p:nvSpPr>
        <p:spPr>
          <a:xfrm>
            <a:off x="6789545" y="2754027"/>
            <a:ext cx="2611357" cy="369332"/>
          </a:xfrm>
          <a:prstGeom prst="rect">
            <a:avLst/>
          </a:prstGeom>
          <a:noFill/>
        </p:spPr>
        <p:txBody>
          <a:bodyPr wrap="square" rtlCol="0">
            <a:spAutoFit/>
          </a:bodyPr>
          <a:lstStyle/>
          <a:p>
            <a:r>
              <a:rPr lang="en-US" b="1" dirty="0"/>
              <a:t>Workspace</a:t>
            </a:r>
          </a:p>
        </p:txBody>
      </p:sp>
      <p:sp>
        <p:nvSpPr>
          <p:cNvPr id="27" name="TextBox 26">
            <a:extLst>
              <a:ext uri="{FF2B5EF4-FFF2-40B4-BE49-F238E27FC236}">
                <a16:creationId xmlns:a16="http://schemas.microsoft.com/office/drawing/2014/main" id="{B599F222-1508-0C11-53C6-2409C28B419F}"/>
              </a:ext>
            </a:extLst>
          </p:cNvPr>
          <p:cNvSpPr txBox="1"/>
          <p:nvPr/>
        </p:nvSpPr>
        <p:spPr>
          <a:xfrm>
            <a:off x="6789546" y="4424818"/>
            <a:ext cx="2611357" cy="369332"/>
          </a:xfrm>
          <a:prstGeom prst="rect">
            <a:avLst/>
          </a:prstGeom>
          <a:noFill/>
        </p:spPr>
        <p:txBody>
          <a:bodyPr wrap="square" rtlCol="0">
            <a:spAutoFit/>
          </a:bodyPr>
          <a:lstStyle/>
          <a:p>
            <a:r>
              <a:rPr lang="en-US" b="1" dirty="0"/>
              <a:t>Workspace</a:t>
            </a:r>
          </a:p>
        </p:txBody>
      </p:sp>
      <p:sp>
        <p:nvSpPr>
          <p:cNvPr id="28" name="TextBox 27">
            <a:extLst>
              <a:ext uri="{FF2B5EF4-FFF2-40B4-BE49-F238E27FC236}">
                <a16:creationId xmlns:a16="http://schemas.microsoft.com/office/drawing/2014/main" id="{5350247F-1F52-71E0-2386-7CDDD3C9E36C}"/>
              </a:ext>
            </a:extLst>
          </p:cNvPr>
          <p:cNvSpPr txBox="1"/>
          <p:nvPr/>
        </p:nvSpPr>
        <p:spPr>
          <a:xfrm>
            <a:off x="10284105" y="1363327"/>
            <a:ext cx="975138" cy="369332"/>
          </a:xfrm>
          <a:prstGeom prst="rect">
            <a:avLst/>
          </a:prstGeom>
          <a:noFill/>
        </p:spPr>
        <p:txBody>
          <a:bodyPr wrap="square" rtlCol="0">
            <a:spAutoFit/>
          </a:bodyPr>
          <a:lstStyle/>
          <a:p>
            <a:r>
              <a:rPr lang="en-US" b="1" dirty="0"/>
              <a:t>Team1</a:t>
            </a:r>
          </a:p>
        </p:txBody>
      </p:sp>
      <p:sp>
        <p:nvSpPr>
          <p:cNvPr id="29" name="TextBox 28">
            <a:extLst>
              <a:ext uri="{FF2B5EF4-FFF2-40B4-BE49-F238E27FC236}">
                <a16:creationId xmlns:a16="http://schemas.microsoft.com/office/drawing/2014/main" id="{2E937955-4364-1836-1F54-411CCFF9C812}"/>
              </a:ext>
            </a:extLst>
          </p:cNvPr>
          <p:cNvSpPr txBox="1"/>
          <p:nvPr/>
        </p:nvSpPr>
        <p:spPr>
          <a:xfrm>
            <a:off x="10796300" y="3067072"/>
            <a:ext cx="1035211" cy="369332"/>
          </a:xfrm>
          <a:prstGeom prst="rect">
            <a:avLst/>
          </a:prstGeom>
          <a:noFill/>
        </p:spPr>
        <p:txBody>
          <a:bodyPr wrap="square" rtlCol="0">
            <a:spAutoFit/>
          </a:bodyPr>
          <a:lstStyle/>
          <a:p>
            <a:r>
              <a:rPr lang="en-US" b="1" dirty="0"/>
              <a:t>Team2</a:t>
            </a:r>
          </a:p>
        </p:txBody>
      </p:sp>
      <p:sp>
        <p:nvSpPr>
          <p:cNvPr id="31" name="TextBox 30">
            <a:extLst>
              <a:ext uri="{FF2B5EF4-FFF2-40B4-BE49-F238E27FC236}">
                <a16:creationId xmlns:a16="http://schemas.microsoft.com/office/drawing/2014/main" id="{EC6C1AB8-D2C7-B3C4-F814-16D50E9212EC}"/>
              </a:ext>
            </a:extLst>
          </p:cNvPr>
          <p:cNvSpPr txBox="1"/>
          <p:nvPr/>
        </p:nvSpPr>
        <p:spPr>
          <a:xfrm>
            <a:off x="324138" y="1167242"/>
            <a:ext cx="6094070" cy="4616648"/>
          </a:xfrm>
          <a:prstGeom prst="rect">
            <a:avLst/>
          </a:prstGeom>
          <a:noFill/>
        </p:spPr>
        <p:txBody>
          <a:bodyPr wrap="square">
            <a:spAutoFit/>
          </a:bodyPr>
          <a:lstStyle/>
          <a:p>
            <a:pPr algn="l"/>
            <a:r>
              <a:rPr lang="en-US" sz="2400" b="1" i="0" dirty="0">
                <a:effectLst/>
                <a:latin typeface="Nunito" pitchFamily="2" charset="0"/>
              </a:rPr>
              <a:t>Organizations</a:t>
            </a:r>
            <a:endParaRPr lang="en-US" b="0" i="0" dirty="0">
              <a:effectLst/>
              <a:latin typeface="Nunito" pitchFamily="2" charset="0"/>
            </a:endParaRPr>
          </a:p>
          <a:p>
            <a:pPr algn="l"/>
            <a:r>
              <a:rPr lang="en-US" b="0" i="0" dirty="0">
                <a:effectLst/>
                <a:latin typeface="Nunito" pitchFamily="2" charset="0"/>
              </a:rPr>
              <a:t>An organization is a collection of workspaces</a:t>
            </a:r>
          </a:p>
          <a:p>
            <a:pPr algn="l"/>
            <a:endParaRPr lang="en-US" b="0" i="0" dirty="0">
              <a:effectLst/>
              <a:latin typeface="Nunito" pitchFamily="2" charset="0"/>
            </a:endParaRPr>
          </a:p>
          <a:p>
            <a:pPr algn="l"/>
            <a:r>
              <a:rPr lang="en-US" sz="2400" b="1" i="0" dirty="0">
                <a:effectLst/>
                <a:latin typeface="Nunito" pitchFamily="2" charset="0"/>
              </a:rPr>
              <a:t>Workspaces</a:t>
            </a:r>
            <a:endParaRPr lang="en-US" b="0" i="0" dirty="0">
              <a:effectLst/>
              <a:latin typeface="Nunito" pitchFamily="2" charset="0"/>
            </a:endParaRPr>
          </a:p>
          <a:p>
            <a:pPr algn="l"/>
            <a:r>
              <a:rPr lang="en-US" b="0" i="0" dirty="0">
                <a:effectLst/>
                <a:latin typeface="Nunito" pitchFamily="2" charset="0"/>
              </a:rPr>
              <a:t>A workspace belongs to an organization</a:t>
            </a:r>
          </a:p>
          <a:p>
            <a:pPr algn="l"/>
            <a:r>
              <a:rPr lang="en-US" b="0" i="0" dirty="0">
                <a:effectLst/>
                <a:latin typeface="Nunito" pitchFamily="2" charset="0"/>
              </a:rPr>
              <a:t>A workspace represents a unique environment or stack</a:t>
            </a:r>
          </a:p>
          <a:p>
            <a:pPr algn="l"/>
            <a:endParaRPr lang="en-US" b="0" i="0" dirty="0">
              <a:effectLst/>
              <a:latin typeface="Nunito" pitchFamily="2" charset="0"/>
            </a:endParaRPr>
          </a:p>
          <a:p>
            <a:pPr algn="l"/>
            <a:r>
              <a:rPr lang="en-US" sz="2400" b="1" i="0" dirty="0">
                <a:effectLst/>
                <a:latin typeface="Nunito" pitchFamily="2" charset="0"/>
              </a:rPr>
              <a:t>Teams</a:t>
            </a:r>
            <a:endParaRPr lang="en-US" b="0" i="0" dirty="0">
              <a:effectLst/>
              <a:latin typeface="Nunito" pitchFamily="2" charset="0"/>
            </a:endParaRPr>
          </a:p>
          <a:p>
            <a:pPr algn="l"/>
            <a:r>
              <a:rPr lang="en-US" b="0" i="0" dirty="0">
                <a:effectLst/>
                <a:latin typeface="Nunito" pitchFamily="2" charset="0"/>
              </a:rPr>
              <a:t>A team is composed of multiple members (users).</a:t>
            </a:r>
          </a:p>
          <a:p>
            <a:pPr algn="l"/>
            <a:r>
              <a:rPr lang="en-US" b="0" i="0" dirty="0">
                <a:effectLst/>
                <a:latin typeface="Nunito" pitchFamily="2" charset="0"/>
              </a:rPr>
              <a:t>A team can be assigned to workspaces</a:t>
            </a:r>
          </a:p>
          <a:p>
            <a:pPr algn="l"/>
            <a:endParaRPr lang="en-US" b="0" i="0" dirty="0">
              <a:effectLst/>
              <a:latin typeface="Nunito" pitchFamily="2" charset="0"/>
            </a:endParaRPr>
          </a:p>
          <a:p>
            <a:pPr algn="l"/>
            <a:r>
              <a:rPr lang="en-US" sz="2400" b="1" i="0" dirty="0">
                <a:effectLst/>
                <a:latin typeface="Nunito" pitchFamily="2" charset="0"/>
              </a:rPr>
              <a:t>Runs</a:t>
            </a:r>
            <a:endParaRPr lang="en-US" b="0" i="0" dirty="0">
              <a:effectLst/>
              <a:latin typeface="Nunito" pitchFamily="2" charset="0"/>
            </a:endParaRPr>
          </a:p>
          <a:p>
            <a:pPr algn="l"/>
            <a:r>
              <a:rPr lang="en-US" b="0" i="0" dirty="0">
                <a:effectLst/>
                <a:latin typeface="Nunito" pitchFamily="2" charset="0"/>
              </a:rPr>
              <a:t>A run represents a single run of the terraform run environment that is operating on an execution plan.</a:t>
            </a:r>
          </a:p>
          <a:p>
            <a:pPr algn="l"/>
            <a:r>
              <a:rPr lang="en-US" b="0" i="0" dirty="0">
                <a:effectLst/>
                <a:latin typeface="Nunito" pitchFamily="2" charset="0"/>
              </a:rPr>
              <a:t>Runs can be UI/VCS driven API driven or CLI driven</a:t>
            </a:r>
          </a:p>
        </p:txBody>
      </p:sp>
    </p:spTree>
    <p:extLst>
      <p:ext uri="{BB962C8B-B14F-4D97-AF65-F5344CB8AC3E}">
        <p14:creationId xmlns:p14="http://schemas.microsoft.com/office/powerpoint/2010/main" val="4784744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D0C03-A21C-4D03-BE20-0DD01D869308}"/>
              </a:ext>
            </a:extLst>
          </p:cNvPr>
          <p:cNvSpPr>
            <a:spLocks noGrp="1"/>
          </p:cNvSpPr>
          <p:nvPr>
            <p:ph type="ctrTitle"/>
          </p:nvPr>
        </p:nvSpPr>
        <p:spPr/>
        <p:txBody>
          <a:bodyPr/>
          <a:lstStyle/>
          <a:p>
            <a:r>
              <a:rPr lang="en-US"/>
              <a:t>Final Lab </a:t>
            </a:r>
            <a:r>
              <a:rPr lang="en-US" dirty="0"/>
              <a:t>Overview</a:t>
            </a:r>
          </a:p>
        </p:txBody>
      </p:sp>
      <p:sp>
        <p:nvSpPr>
          <p:cNvPr id="5" name="Subtitle 4">
            <a:extLst>
              <a:ext uri="{FF2B5EF4-FFF2-40B4-BE49-F238E27FC236}">
                <a16:creationId xmlns:a16="http://schemas.microsoft.com/office/drawing/2014/main" id="{B8F2CDEE-AB0B-4D48-8572-E149B75C69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65684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69D57D-B613-D143-981E-191D05F6A615}"/>
              </a:ext>
            </a:extLst>
          </p:cNvPr>
          <p:cNvSpPr>
            <a:spLocks noGrp="1"/>
          </p:cNvSpPr>
          <p:nvPr>
            <p:ph type="title"/>
          </p:nvPr>
        </p:nvSpPr>
        <p:spPr>
          <a:xfrm>
            <a:off x="731520" y="1115568"/>
            <a:ext cx="3364992" cy="2843784"/>
          </a:xfrm>
        </p:spPr>
        <p:txBody>
          <a:bodyPr vert="horz" lIns="91440" tIns="45720" rIns="91440" bIns="45720" rtlCol="0" anchor="ctr">
            <a:normAutofit/>
          </a:bodyPr>
          <a:lstStyle/>
          <a:p>
            <a:r>
              <a:rPr lang="en-US" sz="4300" kern="1200">
                <a:solidFill>
                  <a:srgbClr val="FFFFFF"/>
                </a:solidFill>
                <a:latin typeface="+mj-lt"/>
                <a:ea typeface="+mj-ea"/>
                <a:cs typeface="+mj-cs"/>
              </a:rPr>
              <a:t>Infrastructure to Deploy</a:t>
            </a:r>
          </a:p>
        </p:txBody>
      </p:sp>
      <p:sp>
        <p:nvSpPr>
          <p:cNvPr id="14" name="Rectangle 1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6788D3E-E680-41C1-9CE6-E4B33345DF35}"/>
              </a:ext>
            </a:extLst>
          </p:cNvPr>
          <p:cNvPicPr>
            <a:picLocks noChangeAspect="1"/>
          </p:cNvPicPr>
          <p:nvPr/>
        </p:nvPicPr>
        <p:blipFill>
          <a:blip r:embed="rId3"/>
          <a:stretch>
            <a:fillRect/>
          </a:stretch>
        </p:blipFill>
        <p:spPr>
          <a:xfrm>
            <a:off x="4596956" y="1277994"/>
            <a:ext cx="7058025" cy="4343400"/>
          </a:xfrm>
          <a:prstGeom prst="rect">
            <a:avLst/>
          </a:prstGeom>
        </p:spPr>
      </p:pic>
    </p:spTree>
    <p:extLst>
      <p:ext uri="{BB962C8B-B14F-4D97-AF65-F5344CB8AC3E}">
        <p14:creationId xmlns:p14="http://schemas.microsoft.com/office/powerpoint/2010/main" val="290070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B0D37-7437-4196-9354-7B49006404C1}"/>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4400" kern="1200" dirty="0">
                <a:solidFill>
                  <a:schemeClr val="tx1"/>
                </a:solidFill>
                <a:latin typeface="+mj-lt"/>
                <a:ea typeface="+mj-ea"/>
                <a:cs typeface="+mj-cs"/>
              </a:rPr>
              <a:t>Public IPs</a:t>
            </a:r>
          </a:p>
        </p:txBody>
      </p:sp>
      <p:sp>
        <p:nvSpPr>
          <p:cNvPr id="2" name="Text Placeholder 1">
            <a:extLst>
              <a:ext uri="{FF2B5EF4-FFF2-40B4-BE49-F238E27FC236}">
                <a16:creationId xmlns:a16="http://schemas.microsoft.com/office/drawing/2014/main" id="{BE7BD0B3-58CF-49E6-BD65-AA91817D19F8}"/>
              </a:ext>
            </a:extLst>
          </p:cNvPr>
          <p:cNvSpPr>
            <a:spLocks noGrp="1"/>
          </p:cNvSpPr>
          <p:nvPr>
            <p:ph type="body" sz="quarter" idx="10"/>
          </p:nvPr>
        </p:nvSpPr>
        <p:spPr>
          <a:xfrm>
            <a:off x="648931" y="2438400"/>
            <a:ext cx="3505494" cy="3785419"/>
          </a:xfrm>
        </p:spPr>
        <p:txBody>
          <a:bodyPr vert="horz" lIns="91440" tIns="45720" rIns="91440" bIns="45720" rtlCol="0">
            <a:normAutofit/>
          </a:bodyPr>
          <a:lstStyle/>
          <a:p>
            <a:pPr>
              <a:lnSpc>
                <a:spcPct val="90000"/>
              </a:lnSpc>
            </a:pPr>
            <a:r>
              <a:rPr lang="en-US" sz="2000" dirty="0"/>
              <a:t>Only Internet facing devices: WAF, FW, GW</a:t>
            </a:r>
          </a:p>
          <a:p>
            <a:pPr>
              <a:lnSpc>
                <a:spcPct val="90000"/>
              </a:lnSpc>
            </a:pPr>
            <a:r>
              <a:rPr lang="en-US" sz="2000" dirty="0"/>
              <a:t>IP Blocks can be setup</a:t>
            </a:r>
          </a:p>
          <a:p>
            <a:pPr>
              <a:lnSpc>
                <a:spcPct val="90000"/>
              </a:lnSpc>
            </a:pPr>
            <a:r>
              <a:rPr lang="en-US" sz="2000" dirty="0"/>
              <a:t>Standard SKU</a:t>
            </a:r>
          </a:p>
        </p:txBody>
      </p:sp>
      <p:pic>
        <p:nvPicPr>
          <p:cNvPr id="6" name="Graphic 5">
            <a:extLst>
              <a:ext uri="{FF2B5EF4-FFF2-40B4-BE49-F238E27FC236}">
                <a16:creationId xmlns:a16="http://schemas.microsoft.com/office/drawing/2014/main" id="{84D73F52-C412-48E2-8AC1-9B5FD2674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5743" y="807593"/>
            <a:ext cx="5239568" cy="5239568"/>
          </a:xfrm>
          <a:prstGeom prst="rect">
            <a:avLst/>
          </a:prstGeom>
          <a:effectLst/>
        </p:spPr>
      </p:pic>
    </p:spTree>
    <p:extLst>
      <p:ext uri="{BB962C8B-B14F-4D97-AF65-F5344CB8AC3E}">
        <p14:creationId xmlns:p14="http://schemas.microsoft.com/office/powerpoint/2010/main" val="25707875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900337-7CF6-451B-953F-9846EA4CF1DF}"/>
              </a:ext>
            </a:extLst>
          </p:cNvPr>
          <p:cNvSpPr>
            <a:spLocks noGrp="1"/>
          </p:cNvSpPr>
          <p:nvPr>
            <p:ph type="title"/>
          </p:nvPr>
        </p:nvSpPr>
        <p:spPr>
          <a:xfrm>
            <a:off x="5214579" y="629266"/>
            <a:ext cx="6422849" cy="1676603"/>
          </a:xfrm>
        </p:spPr>
        <p:txBody>
          <a:bodyPr vert="horz" lIns="91440" tIns="45720" rIns="91440" bIns="45720" rtlCol="0" anchor="ctr">
            <a:normAutofit/>
          </a:bodyPr>
          <a:lstStyle/>
          <a:p>
            <a:r>
              <a:rPr lang="en-US" sz="4400" kern="1200">
                <a:solidFill>
                  <a:schemeClr val="tx1"/>
                </a:solidFill>
                <a:latin typeface="+mj-lt"/>
                <a:ea typeface="+mj-ea"/>
                <a:cs typeface="+mj-cs"/>
              </a:rPr>
              <a:t>Network Security Groups</a:t>
            </a:r>
          </a:p>
        </p:txBody>
      </p:sp>
      <p:pic>
        <p:nvPicPr>
          <p:cNvPr id="5" name="Graphic 4">
            <a:extLst>
              <a:ext uri="{FF2B5EF4-FFF2-40B4-BE49-F238E27FC236}">
                <a16:creationId xmlns:a16="http://schemas.microsoft.com/office/drawing/2014/main" id="{445045E8-64B1-4E18-B7D6-C011D4AC9E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364" y="1872360"/>
            <a:ext cx="3113280" cy="3113280"/>
          </a:xfrm>
          <a:prstGeom prst="rect">
            <a:avLst/>
          </a:prstGeom>
          <a:effectLst/>
        </p:spPr>
      </p:pic>
      <p:sp>
        <p:nvSpPr>
          <p:cNvPr id="2" name="TextBox 1">
            <a:extLst>
              <a:ext uri="{FF2B5EF4-FFF2-40B4-BE49-F238E27FC236}">
                <a16:creationId xmlns:a16="http://schemas.microsoft.com/office/drawing/2014/main" id="{91784BBF-3DF0-483B-AF5A-6B689B0CACF1}"/>
              </a:ext>
            </a:extLst>
          </p:cNvPr>
          <p:cNvSpPr txBox="1"/>
          <p:nvPr/>
        </p:nvSpPr>
        <p:spPr>
          <a:xfrm>
            <a:off x="5139559" y="2305869"/>
            <a:ext cx="537198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Establish connectivity rules</a:t>
            </a:r>
          </a:p>
          <a:p>
            <a:pPr marL="285750" indent="-285750">
              <a:buFont typeface="Arial" panose="020B0604020202020204" pitchFamily="34" charset="0"/>
              <a:buChar char="•"/>
            </a:pPr>
            <a:r>
              <a:rPr lang="en-US" sz="2800" dirty="0"/>
              <a:t>Inbound</a:t>
            </a:r>
          </a:p>
          <a:p>
            <a:pPr marL="285750" indent="-285750">
              <a:buFont typeface="Arial" panose="020B0604020202020204" pitchFamily="34" charset="0"/>
              <a:buChar char="•"/>
            </a:pPr>
            <a:r>
              <a:rPr lang="en-US" sz="2800" dirty="0"/>
              <a:t>Outbound</a:t>
            </a:r>
          </a:p>
        </p:txBody>
      </p:sp>
    </p:spTree>
    <p:extLst>
      <p:ext uri="{BB962C8B-B14F-4D97-AF65-F5344CB8AC3E}">
        <p14:creationId xmlns:p14="http://schemas.microsoft.com/office/powerpoint/2010/main" val="8639196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DB689212-0C65-4174-8D13-61AB4E18C6F1}"/>
              </a:ext>
            </a:extLst>
          </p:cNvPr>
          <p:cNvSpPr>
            <a:spLocks noGrp="1"/>
          </p:cNvSpPr>
          <p:nvPr>
            <p:ph type="ftr" sz="quarter" idx="3"/>
          </p:nvPr>
        </p:nvSpPr>
        <p:spPr>
          <a:xfrm>
            <a:off x="7234764" y="6466371"/>
            <a:ext cx="4114800" cy="331932"/>
          </a:xfrm>
        </p:spPr>
        <p:txBody>
          <a:bodyPr/>
          <a:lstStyle/>
          <a:p>
            <a:r>
              <a:rPr lang="en-US"/>
              <a:t>WWW.SOLLIANCE.NET</a:t>
            </a:r>
            <a:endParaRPr lang="en-US" dirty="0"/>
          </a:p>
        </p:txBody>
      </p:sp>
      <p:sp>
        <p:nvSpPr>
          <p:cNvPr id="23" name="Slide Number Placeholder 22">
            <a:extLst>
              <a:ext uri="{FF2B5EF4-FFF2-40B4-BE49-F238E27FC236}">
                <a16:creationId xmlns:a16="http://schemas.microsoft.com/office/drawing/2014/main" id="{FD7CBA29-1E5F-4DF7-A6BE-CC2F776864D8}"/>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4</a:t>
            </a:fld>
            <a:endParaRPr lang="en-US" dirty="0"/>
          </a:p>
        </p:txBody>
      </p:sp>
      <p:sp>
        <p:nvSpPr>
          <p:cNvPr id="18" name="Title 17">
            <a:extLst>
              <a:ext uri="{FF2B5EF4-FFF2-40B4-BE49-F238E27FC236}">
                <a16:creationId xmlns:a16="http://schemas.microsoft.com/office/drawing/2014/main" id="{A27F536A-03E9-476D-9CB2-379814D7F68F}"/>
              </a:ext>
            </a:extLst>
          </p:cNvPr>
          <p:cNvSpPr>
            <a:spLocks noGrp="1"/>
          </p:cNvSpPr>
          <p:nvPr>
            <p:ph type="title"/>
          </p:nvPr>
        </p:nvSpPr>
        <p:spPr>
          <a:xfrm>
            <a:off x="5506764" y="1759197"/>
            <a:ext cx="5548875" cy="3078054"/>
          </a:xfrm>
        </p:spPr>
        <p:txBody>
          <a:bodyPr>
            <a:normAutofit/>
          </a:bodyPr>
          <a:lstStyle/>
          <a:p>
            <a:r>
              <a:rPr lang="en-US" sz="2000" b="0" i="0" dirty="0">
                <a:solidFill>
                  <a:srgbClr val="222222"/>
                </a:solidFill>
                <a:effectLst/>
                <a:latin typeface="Open Sans" panose="020B0606030504020204" pitchFamily="34" charset="0"/>
              </a:rPr>
              <a:t>Infrastructure as Code, also known as Programmable Infrastructure, is a process for managing computing and networking infrastructure using software development methodologies. These methodologies include version control, testing, continuous integration, and other practices.</a:t>
            </a:r>
            <a:endParaRPr lang="en-US" sz="2000" dirty="0"/>
          </a:p>
        </p:txBody>
      </p:sp>
      <p:sp>
        <p:nvSpPr>
          <p:cNvPr id="20" name="Text Placeholder 19">
            <a:extLst>
              <a:ext uri="{FF2B5EF4-FFF2-40B4-BE49-F238E27FC236}">
                <a16:creationId xmlns:a16="http://schemas.microsoft.com/office/drawing/2014/main" id="{59515B7A-3806-493A-8994-E677CBC8E5C0}"/>
              </a:ext>
            </a:extLst>
          </p:cNvPr>
          <p:cNvSpPr>
            <a:spLocks noGrp="1"/>
          </p:cNvSpPr>
          <p:nvPr>
            <p:ph type="body" sz="quarter" idx="11"/>
          </p:nvPr>
        </p:nvSpPr>
        <p:spPr>
          <a:xfrm>
            <a:off x="5475041" y="4767647"/>
            <a:ext cx="5554554" cy="352425"/>
          </a:xfrm>
        </p:spPr>
        <p:txBody>
          <a:bodyPr/>
          <a:lstStyle/>
          <a:p>
            <a:r>
              <a:rPr lang="en-US" dirty="0" err="1"/>
              <a:t>Raka</a:t>
            </a:r>
            <a:r>
              <a:rPr lang="en-US" dirty="0"/>
              <a:t> </a:t>
            </a:r>
            <a:r>
              <a:rPr lang="en-US" dirty="0" err="1"/>
              <a:t>Mahesa</a:t>
            </a:r>
            <a:r>
              <a:rPr lang="en-US" dirty="0"/>
              <a:t> – Author – </a:t>
            </a:r>
            <a:r>
              <a:rPr lang="en-US" dirty="0" err="1"/>
              <a:t>Packt</a:t>
            </a:r>
            <a:endParaRPr lang="en-US" dirty="0"/>
          </a:p>
        </p:txBody>
      </p:sp>
      <p:sp>
        <p:nvSpPr>
          <p:cNvPr id="8" name="Freeform: Shape 7">
            <a:extLst>
              <a:ext uri="{FF2B5EF4-FFF2-40B4-BE49-F238E27FC236}">
                <a16:creationId xmlns:a16="http://schemas.microsoft.com/office/drawing/2014/main" id="{7E67E2F3-D557-440F-B7A6-457E600F3AF4}"/>
              </a:ext>
            </a:extLst>
          </p:cNvPr>
          <p:cNvSpPr/>
          <p:nvPr/>
        </p:nvSpPr>
        <p:spPr>
          <a:xfrm>
            <a:off x="5490219" y="1322138"/>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pic>
        <p:nvPicPr>
          <p:cNvPr id="3" name="Picture Placeholder 2" descr="A picture containing computer, electronics, subway&#10;&#10;Description automatically generated">
            <a:extLst>
              <a:ext uri="{FF2B5EF4-FFF2-40B4-BE49-F238E27FC236}">
                <a16:creationId xmlns:a16="http://schemas.microsoft.com/office/drawing/2014/main" id="{3D5516BC-958A-4D36-ACF2-5C809054E61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9994" r="29994"/>
          <a:stretch>
            <a:fillRect/>
          </a:stretch>
        </p:blipFill>
        <p:spPr/>
      </p:pic>
    </p:spTree>
    <p:extLst>
      <p:ext uri="{BB962C8B-B14F-4D97-AF65-F5344CB8AC3E}">
        <p14:creationId xmlns:p14="http://schemas.microsoft.com/office/powerpoint/2010/main" val="1026274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3C25A-791C-43A1-A4F2-DC42CAC9763D}"/>
              </a:ext>
            </a:extLst>
          </p:cNvPr>
          <p:cNvSpPr>
            <a:spLocks noGrp="1"/>
          </p:cNvSpPr>
          <p:nvPr>
            <p:ph type="title"/>
          </p:nvPr>
        </p:nvSpPr>
        <p:spPr>
          <a:xfrm>
            <a:off x="4782617" y="626522"/>
            <a:ext cx="6924751" cy="1676603"/>
          </a:xfrm>
        </p:spPr>
        <p:txBody>
          <a:bodyPr vert="horz" lIns="91440" tIns="45720" rIns="91440" bIns="45720" rtlCol="0" anchor="ctr">
            <a:normAutofit fontScale="90000"/>
          </a:bodyPr>
          <a:lstStyle/>
          <a:p>
            <a:r>
              <a:rPr lang="en-US" sz="4400" kern="1200" dirty="0">
                <a:solidFill>
                  <a:schemeClr val="tx1"/>
                </a:solidFill>
                <a:latin typeface="+mj-lt"/>
                <a:ea typeface="+mj-ea"/>
                <a:cs typeface="+mj-cs"/>
              </a:rPr>
              <a:t>Application Gateway &amp; </a:t>
            </a: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Web Application Firewall (WAF)</a:t>
            </a:r>
          </a:p>
        </p:txBody>
      </p:sp>
      <p:pic>
        <p:nvPicPr>
          <p:cNvPr id="7" name="Graphic 6">
            <a:extLst>
              <a:ext uri="{FF2B5EF4-FFF2-40B4-BE49-F238E27FC236}">
                <a16:creationId xmlns:a16="http://schemas.microsoft.com/office/drawing/2014/main" id="{076DDCFC-3D7B-4E83-AF19-C0B310B5F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364" y="1872360"/>
            <a:ext cx="3113280" cy="3113280"/>
          </a:xfrm>
          <a:prstGeom prst="rect">
            <a:avLst/>
          </a:prstGeom>
          <a:effectLst/>
        </p:spPr>
      </p:pic>
      <p:sp>
        <p:nvSpPr>
          <p:cNvPr id="2" name="Text Placeholder 1">
            <a:extLst>
              <a:ext uri="{FF2B5EF4-FFF2-40B4-BE49-F238E27FC236}">
                <a16:creationId xmlns:a16="http://schemas.microsoft.com/office/drawing/2014/main" id="{F991944D-9457-4027-A571-84DF1C1F1B57}"/>
              </a:ext>
            </a:extLst>
          </p:cNvPr>
          <p:cNvSpPr>
            <a:spLocks noGrp="1"/>
          </p:cNvSpPr>
          <p:nvPr>
            <p:ph type="body" sz="quarter" idx="10"/>
          </p:nvPr>
        </p:nvSpPr>
        <p:spPr>
          <a:xfrm>
            <a:off x="5214581" y="2206870"/>
            <a:ext cx="6422848" cy="4016950"/>
          </a:xfrm>
        </p:spPr>
        <p:txBody>
          <a:bodyPr vert="horz" lIns="91440" tIns="45720" rIns="91440" bIns="45720" rtlCol="0">
            <a:normAutofit/>
          </a:bodyPr>
          <a:lstStyle/>
          <a:p>
            <a:pPr>
              <a:lnSpc>
                <a:spcPct val="90000"/>
              </a:lnSpc>
            </a:pPr>
            <a:r>
              <a:rPr lang="en-US" sz="2800" dirty="0"/>
              <a:t>WAF deployed in front of the Firewall</a:t>
            </a:r>
          </a:p>
          <a:p>
            <a:pPr>
              <a:lnSpc>
                <a:spcPct val="90000"/>
              </a:lnSpc>
            </a:pPr>
            <a:r>
              <a:rPr lang="en-US" sz="2800" dirty="0"/>
              <a:t>Inspect traffic for HTTP attacks using the OWASP rules</a:t>
            </a:r>
          </a:p>
          <a:p>
            <a:pPr>
              <a:lnSpc>
                <a:spcPct val="90000"/>
              </a:lnSpc>
            </a:pPr>
            <a:r>
              <a:rPr lang="en-US" sz="2800" dirty="0"/>
              <a:t>Static HTML page to preview showing the user a 503 if the backend is down</a:t>
            </a:r>
          </a:p>
        </p:txBody>
      </p:sp>
    </p:spTree>
    <p:extLst>
      <p:ext uri="{BB962C8B-B14F-4D97-AF65-F5344CB8AC3E}">
        <p14:creationId xmlns:p14="http://schemas.microsoft.com/office/powerpoint/2010/main" val="32104849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3C25A-791C-43A1-A4F2-DC42CAC9763D}"/>
              </a:ext>
            </a:extLst>
          </p:cNvPr>
          <p:cNvSpPr>
            <a:spLocks noGrp="1"/>
          </p:cNvSpPr>
          <p:nvPr>
            <p:ph type="title"/>
          </p:nvPr>
        </p:nvSpPr>
        <p:spPr>
          <a:xfrm>
            <a:off x="4782617" y="626522"/>
            <a:ext cx="6924751" cy="1676603"/>
          </a:xfrm>
        </p:spPr>
        <p:txBody>
          <a:bodyPr vert="horz" lIns="91440" tIns="45720" rIns="91440" bIns="45720" rtlCol="0" anchor="ctr">
            <a:normAutofit/>
          </a:bodyPr>
          <a:lstStyle/>
          <a:p>
            <a:r>
              <a:rPr lang="en-US" sz="4400" kern="1200" dirty="0">
                <a:solidFill>
                  <a:schemeClr val="tx1"/>
                </a:solidFill>
                <a:latin typeface="+mj-lt"/>
                <a:ea typeface="+mj-ea"/>
                <a:cs typeface="+mj-cs"/>
              </a:rPr>
              <a:t>Virtual machine</a:t>
            </a:r>
          </a:p>
        </p:txBody>
      </p:sp>
      <p:sp>
        <p:nvSpPr>
          <p:cNvPr id="2" name="Text Placeholder 1">
            <a:extLst>
              <a:ext uri="{FF2B5EF4-FFF2-40B4-BE49-F238E27FC236}">
                <a16:creationId xmlns:a16="http://schemas.microsoft.com/office/drawing/2014/main" id="{F991944D-9457-4027-A571-84DF1C1F1B57}"/>
              </a:ext>
            </a:extLst>
          </p:cNvPr>
          <p:cNvSpPr>
            <a:spLocks noGrp="1"/>
          </p:cNvSpPr>
          <p:nvPr>
            <p:ph type="body" sz="quarter" idx="10"/>
          </p:nvPr>
        </p:nvSpPr>
        <p:spPr>
          <a:xfrm>
            <a:off x="5214581" y="2206870"/>
            <a:ext cx="6422848" cy="4016950"/>
          </a:xfrm>
        </p:spPr>
        <p:txBody>
          <a:bodyPr vert="horz" lIns="91440" tIns="45720" rIns="91440" bIns="45720" rtlCol="0">
            <a:normAutofit/>
          </a:bodyPr>
          <a:lstStyle/>
          <a:p>
            <a:pPr>
              <a:lnSpc>
                <a:spcPct val="90000"/>
              </a:lnSpc>
            </a:pPr>
            <a:r>
              <a:rPr lang="en-US" sz="2800" dirty="0"/>
              <a:t>NGINX</a:t>
            </a:r>
          </a:p>
          <a:p>
            <a:pPr>
              <a:lnSpc>
                <a:spcPct val="90000"/>
              </a:lnSpc>
            </a:pPr>
            <a:r>
              <a:rPr lang="en-US" sz="2800" dirty="0"/>
              <a:t>Ubuntu</a:t>
            </a:r>
          </a:p>
        </p:txBody>
      </p:sp>
      <p:pic>
        <p:nvPicPr>
          <p:cNvPr id="5" name="Graphic 4">
            <a:extLst>
              <a:ext uri="{FF2B5EF4-FFF2-40B4-BE49-F238E27FC236}">
                <a16:creationId xmlns:a16="http://schemas.microsoft.com/office/drawing/2014/main" id="{A43302E5-0483-4DCE-B1F2-05589B8EAD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247" y="1115081"/>
            <a:ext cx="3488450" cy="3488450"/>
          </a:xfrm>
          <a:prstGeom prst="rect">
            <a:avLst/>
          </a:prstGeom>
        </p:spPr>
      </p:pic>
    </p:spTree>
    <p:extLst>
      <p:ext uri="{BB962C8B-B14F-4D97-AF65-F5344CB8AC3E}">
        <p14:creationId xmlns:p14="http://schemas.microsoft.com/office/powerpoint/2010/main" val="6447356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6EBC7BD4-8206-BE49-7D10-4CD7596C3F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87EF65-17DD-4683-8968-B32AC445D52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Lab Time - Final Lab</a:t>
            </a:r>
          </a:p>
        </p:txBody>
      </p:sp>
      <p:sp>
        <p:nvSpPr>
          <p:cNvPr id="5" name="Subtitle 4">
            <a:extLst>
              <a:ext uri="{FF2B5EF4-FFF2-40B4-BE49-F238E27FC236}">
                <a16:creationId xmlns:a16="http://schemas.microsoft.com/office/drawing/2014/main" id="{10C386A8-7F33-416F-81B2-43EDD1F9655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Feel free to ask questions to your instructors</a:t>
            </a:r>
          </a:p>
        </p:txBody>
      </p:sp>
    </p:spTree>
    <p:extLst>
      <p:ext uri="{BB962C8B-B14F-4D97-AF65-F5344CB8AC3E}">
        <p14:creationId xmlns:p14="http://schemas.microsoft.com/office/powerpoint/2010/main" val="378745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2" y="346076"/>
            <a:ext cx="7577137" cy="568324"/>
          </a:xfrm>
        </p:spPr>
        <p:txBody>
          <a:bodyPr/>
          <a:lstStyle/>
          <a:p>
            <a:r>
              <a:rPr lang="en-US" dirty="0"/>
              <a:t>Benefits of Infrastructure as Code (</a:t>
            </a:r>
            <a:r>
              <a:rPr lang="en-US" dirty="0" err="1"/>
              <a:t>IaC</a:t>
            </a:r>
            <a:r>
              <a:rPr lang="en-US" dirty="0"/>
              <a:t>)</a:t>
            </a:r>
          </a:p>
        </p:txBody>
      </p:sp>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dirty="0"/>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5</a:t>
            </a:fld>
            <a:endParaRPr lang="en-US"/>
          </a:p>
        </p:txBody>
      </p:sp>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652462" y="1175785"/>
            <a:ext cx="8428476" cy="5029200"/>
          </a:xfrm>
        </p:spPr>
        <p:txBody>
          <a:bodyPr>
            <a:normAutofit/>
          </a:bodyPr>
          <a:lstStyle/>
          <a:p>
            <a:r>
              <a:rPr lang="en-US" sz="2400" dirty="0"/>
              <a:t>Full SDLC tooling (Source control, CI/CD)</a:t>
            </a:r>
          </a:p>
          <a:p>
            <a:r>
              <a:rPr lang="en-US" sz="2400" dirty="0"/>
              <a:t>Infrastructure documentation and creation</a:t>
            </a:r>
          </a:p>
          <a:p>
            <a:r>
              <a:rPr lang="en-US" sz="2400" dirty="0"/>
              <a:t>Correct environmental drift  </a:t>
            </a:r>
          </a:p>
          <a:p>
            <a:r>
              <a:rPr lang="en-US" sz="2400" dirty="0"/>
              <a:t>Deploy identical environments (dev/test/</a:t>
            </a:r>
            <a:r>
              <a:rPr lang="en-US" sz="2400" dirty="0" err="1"/>
              <a:t>qa</a:t>
            </a:r>
            <a:r>
              <a:rPr lang="en-US" sz="2400" dirty="0"/>
              <a:t>/prod)</a:t>
            </a:r>
          </a:p>
          <a:p>
            <a:r>
              <a:rPr lang="en-US" sz="2400" dirty="0"/>
              <a:t>Environment consistency</a:t>
            </a:r>
          </a:p>
          <a:p>
            <a:r>
              <a:rPr lang="en-US" sz="2400" dirty="0"/>
              <a:t>Speed</a:t>
            </a:r>
          </a:p>
          <a:p>
            <a:r>
              <a:rPr lang="en-US" sz="2400" dirty="0"/>
              <a:t>History/Accountability</a:t>
            </a:r>
          </a:p>
          <a:p>
            <a:r>
              <a:rPr lang="en-US" sz="2400" dirty="0"/>
              <a:t>Lower infrastructure management cost</a:t>
            </a:r>
          </a:p>
        </p:txBody>
      </p:sp>
    </p:spTree>
    <p:extLst>
      <p:ext uri="{BB962C8B-B14F-4D97-AF65-F5344CB8AC3E}">
        <p14:creationId xmlns:p14="http://schemas.microsoft.com/office/powerpoint/2010/main" val="7712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a camera lens&#10;&#10;Description automatically generated with low confidence">
            <a:extLst>
              <a:ext uri="{FF2B5EF4-FFF2-40B4-BE49-F238E27FC236}">
                <a16:creationId xmlns:a16="http://schemas.microsoft.com/office/drawing/2014/main" id="{21C04560-4D22-41B6-BD8E-6D810F38DC2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6761" b="6761"/>
          <a:stretch>
            <a:fillRect/>
          </a:stretch>
        </p:blipFill>
        <p:spPr>
          <a:xfrm>
            <a:off x="647700" y="1035050"/>
            <a:ext cx="5224463" cy="3292475"/>
          </a:xfrm>
        </p:spPr>
      </p:pic>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a:xfrm>
            <a:off x="7234764" y="6466371"/>
            <a:ext cx="4114800" cy="331932"/>
          </a:xfrm>
        </p:spPr>
        <p:txBody>
          <a:bodyPr/>
          <a:lstStyle/>
          <a:p>
            <a:r>
              <a:rPr lang="en-US" dirty="0"/>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a:xfrm>
            <a:off x="11636830" y="6466371"/>
            <a:ext cx="436355" cy="331932"/>
          </a:xfrm>
        </p:spPr>
        <p:txBody>
          <a:bodyPr/>
          <a:lstStyle/>
          <a:p>
            <a:fld id="{00F9DAA1-1DF7-43E0-8E29-0CE1148553C7}" type="slidenum">
              <a:rPr lang="en-US" smtClean="0"/>
              <a:pPr/>
              <a:t>6</a:t>
            </a:fld>
            <a:endParaRPr lang="en-US" dirty="0"/>
          </a:p>
        </p:txBody>
      </p:sp>
      <p:pic>
        <p:nvPicPr>
          <p:cNvPr id="8" name="Picture Placeholder 7">
            <a:extLst>
              <a:ext uri="{FF2B5EF4-FFF2-40B4-BE49-F238E27FC236}">
                <a16:creationId xmlns:a16="http://schemas.microsoft.com/office/drawing/2014/main" id="{95E482B9-5BA1-4FAD-9830-90B6FD320704}"/>
              </a:ext>
            </a:extLst>
          </p:cNvPr>
          <p:cNvPicPr>
            <a:picLocks noGrp="1" noChangeAspect="1"/>
          </p:cNvPicPr>
          <p:nvPr>
            <p:ph type="pic" sz="quarter" idx="17"/>
          </p:nvPr>
        </p:nvPicPr>
        <p:blipFill>
          <a:blip r:embed="rId4"/>
          <a:srcRect t="2796" b="2796"/>
          <a:stretch>
            <a:fillRect/>
          </a:stretch>
        </p:blipFill>
        <p:spPr>
          <a:xfrm>
            <a:off x="6319838" y="1041400"/>
            <a:ext cx="5224462" cy="3286125"/>
          </a:xfrm>
          <a:prstGeom prst="rect">
            <a:avLst/>
          </a:prstGeom>
        </p:spPr>
      </p:pic>
      <p:sp>
        <p:nvSpPr>
          <p:cNvPr id="6" name="Content Placeholder 5">
            <a:extLst>
              <a:ext uri="{FF2B5EF4-FFF2-40B4-BE49-F238E27FC236}">
                <a16:creationId xmlns:a16="http://schemas.microsoft.com/office/drawing/2014/main" id="{9D982996-F328-4ABC-A205-3C7049F27B3E}"/>
              </a:ext>
            </a:extLst>
          </p:cNvPr>
          <p:cNvSpPr>
            <a:spLocks noGrp="1"/>
          </p:cNvSpPr>
          <p:nvPr>
            <p:ph type="body" sz="quarter" idx="10"/>
          </p:nvPr>
        </p:nvSpPr>
        <p:spPr>
          <a:xfrm>
            <a:off x="1039349" y="5006482"/>
            <a:ext cx="4464090" cy="1116036"/>
          </a:xfrm>
        </p:spPr>
        <p:txBody>
          <a:bodyPr>
            <a:normAutofit fontScale="92500" lnSpcReduction="20000"/>
          </a:bodyPr>
          <a:lstStyle/>
          <a:p>
            <a:r>
              <a:rPr lang="en-US" dirty="0"/>
              <a:t>ARM</a:t>
            </a:r>
          </a:p>
          <a:p>
            <a:r>
              <a:rPr lang="en-US" dirty="0"/>
              <a:t>CloudFormation</a:t>
            </a:r>
          </a:p>
          <a:p>
            <a:r>
              <a:rPr lang="en-US" dirty="0" err="1"/>
              <a:t>Pulumi</a:t>
            </a:r>
            <a:endParaRPr lang="en-US" dirty="0"/>
          </a:p>
          <a:p>
            <a:r>
              <a:rPr lang="en-US" dirty="0"/>
              <a:t>Terraform</a:t>
            </a:r>
          </a:p>
        </p:txBody>
      </p:sp>
      <p:sp>
        <p:nvSpPr>
          <p:cNvPr id="2" name="Content Placeholder 1">
            <a:extLst>
              <a:ext uri="{FF2B5EF4-FFF2-40B4-BE49-F238E27FC236}">
                <a16:creationId xmlns:a16="http://schemas.microsoft.com/office/drawing/2014/main" id="{005282C6-A9D7-4639-B7F9-B48162D9CC07}"/>
              </a:ext>
            </a:extLst>
          </p:cNvPr>
          <p:cNvSpPr>
            <a:spLocks noGrp="1"/>
          </p:cNvSpPr>
          <p:nvPr>
            <p:ph type="body" sz="quarter" idx="16"/>
          </p:nvPr>
        </p:nvSpPr>
        <p:spPr>
          <a:xfrm>
            <a:off x="1039349" y="4503846"/>
            <a:ext cx="4464090" cy="374847"/>
          </a:xfrm>
        </p:spPr>
        <p:txBody>
          <a:bodyPr>
            <a:normAutofit lnSpcReduction="10000"/>
          </a:bodyPr>
          <a:lstStyle/>
          <a:p>
            <a:r>
              <a:rPr lang="es-419" dirty="0"/>
              <a:t>Declarative</a:t>
            </a:r>
            <a:endParaRPr lang="en-US" dirty="0"/>
          </a:p>
        </p:txBody>
      </p:sp>
      <p:sp>
        <p:nvSpPr>
          <p:cNvPr id="3" name="Content Placeholder 2">
            <a:extLst>
              <a:ext uri="{FF2B5EF4-FFF2-40B4-BE49-F238E27FC236}">
                <a16:creationId xmlns:a16="http://schemas.microsoft.com/office/drawing/2014/main" id="{E7180222-324A-446D-8D64-1910B6CA9CE9}"/>
              </a:ext>
            </a:extLst>
          </p:cNvPr>
          <p:cNvSpPr>
            <a:spLocks noGrp="1"/>
          </p:cNvSpPr>
          <p:nvPr>
            <p:ph type="body" sz="quarter" idx="18"/>
          </p:nvPr>
        </p:nvSpPr>
        <p:spPr>
          <a:xfrm>
            <a:off x="6696134" y="5006482"/>
            <a:ext cx="4464090" cy="937118"/>
          </a:xfrm>
        </p:spPr>
        <p:txBody>
          <a:bodyPr>
            <a:normAutofit lnSpcReduction="10000"/>
          </a:bodyPr>
          <a:lstStyle/>
          <a:p>
            <a:r>
              <a:rPr lang="en-US" dirty="0"/>
              <a:t>CLI</a:t>
            </a:r>
          </a:p>
          <a:p>
            <a:r>
              <a:rPr lang="en-US" dirty="0"/>
              <a:t>Postman Collections (REST)</a:t>
            </a:r>
          </a:p>
          <a:p>
            <a:r>
              <a:rPr lang="en-US" dirty="0"/>
              <a:t>SDK</a:t>
            </a:r>
          </a:p>
        </p:txBody>
      </p:sp>
      <p:sp>
        <p:nvSpPr>
          <p:cNvPr id="7" name="Content Placeholder 6">
            <a:extLst>
              <a:ext uri="{FF2B5EF4-FFF2-40B4-BE49-F238E27FC236}">
                <a16:creationId xmlns:a16="http://schemas.microsoft.com/office/drawing/2014/main" id="{A0D64DE6-164C-4FB7-BF30-AC8BBDEC37DF}"/>
              </a:ext>
            </a:extLst>
          </p:cNvPr>
          <p:cNvSpPr>
            <a:spLocks noGrp="1"/>
          </p:cNvSpPr>
          <p:nvPr>
            <p:ph type="body" sz="quarter" idx="19"/>
          </p:nvPr>
        </p:nvSpPr>
        <p:spPr>
          <a:xfrm>
            <a:off x="6696134" y="4503846"/>
            <a:ext cx="4464090" cy="374847"/>
          </a:xfrm>
        </p:spPr>
        <p:txBody>
          <a:bodyPr>
            <a:normAutofit lnSpcReduction="10000"/>
          </a:bodyPr>
          <a:lstStyle/>
          <a:p>
            <a:r>
              <a:rPr lang="es-419"/>
              <a:t>Imperative</a:t>
            </a:r>
            <a:endParaRPr lang="en-US" dirty="0"/>
          </a:p>
        </p:txBody>
      </p:sp>
      <p:sp>
        <p:nvSpPr>
          <p:cNvPr id="5" name="Title 4">
            <a:extLst>
              <a:ext uri="{FF2B5EF4-FFF2-40B4-BE49-F238E27FC236}">
                <a16:creationId xmlns:a16="http://schemas.microsoft.com/office/drawing/2014/main" id="{42E837BB-922D-4315-A68F-DCF835BA7C4E}"/>
              </a:ext>
            </a:extLst>
          </p:cNvPr>
          <p:cNvSpPr>
            <a:spLocks noGrp="1"/>
          </p:cNvSpPr>
          <p:nvPr>
            <p:ph type="title"/>
          </p:nvPr>
        </p:nvSpPr>
        <p:spPr>
          <a:xfrm>
            <a:off x="652463" y="346076"/>
            <a:ext cx="8796338" cy="568324"/>
          </a:xfrm>
        </p:spPr>
        <p:txBody>
          <a:bodyPr/>
          <a:lstStyle/>
          <a:p>
            <a:r>
              <a:rPr lang="en-US" dirty="0"/>
              <a:t>Infrastructure as Code Options</a:t>
            </a:r>
          </a:p>
        </p:txBody>
      </p:sp>
      <p:sp>
        <p:nvSpPr>
          <p:cNvPr id="38" name="Oval 37">
            <a:extLst>
              <a:ext uri="{FF2B5EF4-FFF2-40B4-BE49-F238E27FC236}">
                <a16:creationId xmlns:a16="http://schemas.microsoft.com/office/drawing/2014/main" id="{F84E5639-760E-4E40-A12B-C61CDF2D9CC3}"/>
              </a:ext>
            </a:extLst>
          </p:cNvPr>
          <p:cNvSpPr/>
          <p:nvPr/>
        </p:nvSpPr>
        <p:spPr>
          <a:xfrm>
            <a:off x="4281268" y="3770142"/>
            <a:ext cx="1116037" cy="11160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D5D1AA54-4D99-4FCF-9DC7-A1B4EE871CD0}"/>
              </a:ext>
            </a:extLst>
          </p:cNvPr>
          <p:cNvSpPr/>
          <p:nvPr/>
        </p:nvSpPr>
        <p:spPr>
          <a:xfrm>
            <a:off x="9983489" y="3770142"/>
            <a:ext cx="1116037" cy="11160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E92B7312-3195-4462-9B95-A6760CB4A824}"/>
              </a:ext>
            </a:extLst>
          </p:cNvPr>
          <p:cNvGrpSpPr/>
          <p:nvPr/>
        </p:nvGrpSpPr>
        <p:grpSpPr>
          <a:xfrm>
            <a:off x="4497728" y="4121933"/>
            <a:ext cx="659249" cy="523220"/>
            <a:chOff x="4509661" y="4151731"/>
            <a:chExt cx="659249" cy="523220"/>
          </a:xfrm>
        </p:grpSpPr>
        <p:grpSp>
          <p:nvGrpSpPr>
            <p:cNvPr id="46" name="Group 45">
              <a:extLst>
                <a:ext uri="{FF2B5EF4-FFF2-40B4-BE49-F238E27FC236}">
                  <a16:creationId xmlns:a16="http://schemas.microsoft.com/office/drawing/2014/main" id="{910329A0-418B-4FDB-BDE1-1EF159F3396F}"/>
                </a:ext>
              </a:extLst>
            </p:cNvPr>
            <p:cNvGrpSpPr/>
            <p:nvPr/>
          </p:nvGrpSpPr>
          <p:grpSpPr>
            <a:xfrm>
              <a:off x="4509661" y="4201549"/>
              <a:ext cx="659249" cy="349015"/>
              <a:chOff x="5383213" y="2541588"/>
              <a:chExt cx="593724" cy="314325"/>
            </a:xfrm>
            <a:solidFill>
              <a:schemeClr val="tx1"/>
            </a:solidFill>
          </p:grpSpPr>
          <p:sp>
            <p:nvSpPr>
              <p:cNvPr id="67" name="Freeform 64">
                <a:extLst>
                  <a:ext uri="{FF2B5EF4-FFF2-40B4-BE49-F238E27FC236}">
                    <a16:creationId xmlns:a16="http://schemas.microsoft.com/office/drawing/2014/main" id="{063EA73E-5DD7-4C1D-A4D9-76CF07D1BF2A}"/>
                  </a:ext>
                </a:extLst>
              </p:cNvPr>
              <p:cNvSpPr>
                <a:spLocks/>
              </p:cNvSpPr>
              <p:nvPr/>
            </p:nvSpPr>
            <p:spPr bwMode="auto">
              <a:xfrm>
                <a:off x="5383213" y="2541588"/>
                <a:ext cx="174625" cy="314325"/>
              </a:xfrm>
              <a:custGeom>
                <a:avLst/>
                <a:gdLst>
                  <a:gd name="T0" fmla="*/ 131 w 144"/>
                  <a:gd name="T1" fmla="*/ 259 h 259"/>
                  <a:gd name="T2" fmla="*/ 122 w 144"/>
                  <a:gd name="T3" fmla="*/ 256 h 259"/>
                  <a:gd name="T4" fmla="*/ 5 w 144"/>
                  <a:gd name="T5" fmla="*/ 139 h 259"/>
                  <a:gd name="T6" fmla="*/ 5 w 144"/>
                  <a:gd name="T7" fmla="*/ 122 h 259"/>
                  <a:gd name="T8" fmla="*/ 122 w 144"/>
                  <a:gd name="T9" fmla="*/ 4 h 259"/>
                  <a:gd name="T10" fmla="*/ 139 w 144"/>
                  <a:gd name="T11" fmla="*/ 4 h 259"/>
                  <a:gd name="T12" fmla="*/ 139 w 144"/>
                  <a:gd name="T13" fmla="*/ 21 h 259"/>
                  <a:gd name="T14" fmla="*/ 30 w 144"/>
                  <a:gd name="T15" fmla="*/ 130 h 259"/>
                  <a:gd name="T16" fmla="*/ 139 w 144"/>
                  <a:gd name="T17" fmla="*/ 239 h 259"/>
                  <a:gd name="T18" fmla="*/ 139 w 144"/>
                  <a:gd name="T19" fmla="*/ 256 h 259"/>
                  <a:gd name="T20" fmla="*/ 131 w 144"/>
                  <a:gd name="T21"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259">
                    <a:moveTo>
                      <a:pt x="131" y="259"/>
                    </a:moveTo>
                    <a:cubicBezTo>
                      <a:pt x="127" y="259"/>
                      <a:pt x="124" y="258"/>
                      <a:pt x="122" y="256"/>
                    </a:cubicBezTo>
                    <a:cubicBezTo>
                      <a:pt x="5" y="139"/>
                      <a:pt x="5" y="139"/>
                      <a:pt x="5" y="139"/>
                    </a:cubicBezTo>
                    <a:cubicBezTo>
                      <a:pt x="0" y="134"/>
                      <a:pt x="0" y="126"/>
                      <a:pt x="5" y="122"/>
                    </a:cubicBezTo>
                    <a:cubicBezTo>
                      <a:pt x="122" y="4"/>
                      <a:pt x="122" y="4"/>
                      <a:pt x="122" y="4"/>
                    </a:cubicBezTo>
                    <a:cubicBezTo>
                      <a:pt x="127" y="0"/>
                      <a:pt x="134" y="0"/>
                      <a:pt x="139" y="4"/>
                    </a:cubicBezTo>
                    <a:cubicBezTo>
                      <a:pt x="144" y="9"/>
                      <a:pt x="144" y="17"/>
                      <a:pt x="139" y="21"/>
                    </a:cubicBezTo>
                    <a:cubicBezTo>
                      <a:pt x="30" y="130"/>
                      <a:pt x="30" y="130"/>
                      <a:pt x="30" y="130"/>
                    </a:cubicBezTo>
                    <a:cubicBezTo>
                      <a:pt x="139" y="239"/>
                      <a:pt x="139" y="239"/>
                      <a:pt x="139" y="239"/>
                    </a:cubicBezTo>
                    <a:cubicBezTo>
                      <a:pt x="144" y="244"/>
                      <a:pt x="144" y="251"/>
                      <a:pt x="139" y="256"/>
                    </a:cubicBezTo>
                    <a:cubicBezTo>
                      <a:pt x="137" y="258"/>
                      <a:pt x="134" y="259"/>
                      <a:pt x="131" y="25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65">
                <a:extLst>
                  <a:ext uri="{FF2B5EF4-FFF2-40B4-BE49-F238E27FC236}">
                    <a16:creationId xmlns:a16="http://schemas.microsoft.com/office/drawing/2014/main" id="{FA4F0E55-2D7E-41B5-BCB8-E33D34FA4C47}"/>
                  </a:ext>
                </a:extLst>
              </p:cNvPr>
              <p:cNvSpPr>
                <a:spLocks/>
              </p:cNvSpPr>
              <p:nvPr/>
            </p:nvSpPr>
            <p:spPr bwMode="auto">
              <a:xfrm>
                <a:off x="5800725" y="2541588"/>
                <a:ext cx="176212" cy="314325"/>
              </a:xfrm>
              <a:custGeom>
                <a:avLst/>
                <a:gdLst>
                  <a:gd name="T0" fmla="*/ 13 w 144"/>
                  <a:gd name="T1" fmla="*/ 259 h 259"/>
                  <a:gd name="T2" fmla="*/ 5 w 144"/>
                  <a:gd name="T3" fmla="*/ 256 h 259"/>
                  <a:gd name="T4" fmla="*/ 5 w 144"/>
                  <a:gd name="T5" fmla="*/ 239 h 259"/>
                  <a:gd name="T6" fmla="*/ 114 w 144"/>
                  <a:gd name="T7" fmla="*/ 130 h 259"/>
                  <a:gd name="T8" fmla="*/ 5 w 144"/>
                  <a:gd name="T9" fmla="*/ 21 h 259"/>
                  <a:gd name="T10" fmla="*/ 5 w 144"/>
                  <a:gd name="T11" fmla="*/ 4 h 259"/>
                  <a:gd name="T12" fmla="*/ 22 w 144"/>
                  <a:gd name="T13" fmla="*/ 4 h 259"/>
                  <a:gd name="T14" fmla="*/ 139 w 144"/>
                  <a:gd name="T15" fmla="*/ 122 h 259"/>
                  <a:gd name="T16" fmla="*/ 139 w 144"/>
                  <a:gd name="T17" fmla="*/ 139 h 259"/>
                  <a:gd name="T18" fmla="*/ 22 w 144"/>
                  <a:gd name="T19" fmla="*/ 256 h 259"/>
                  <a:gd name="T20" fmla="*/ 13 w 144"/>
                  <a:gd name="T21"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259">
                    <a:moveTo>
                      <a:pt x="13" y="259"/>
                    </a:moveTo>
                    <a:cubicBezTo>
                      <a:pt x="10" y="259"/>
                      <a:pt x="7" y="258"/>
                      <a:pt x="5" y="256"/>
                    </a:cubicBezTo>
                    <a:cubicBezTo>
                      <a:pt x="0" y="251"/>
                      <a:pt x="0" y="244"/>
                      <a:pt x="5" y="239"/>
                    </a:cubicBezTo>
                    <a:cubicBezTo>
                      <a:pt x="114" y="130"/>
                      <a:pt x="114" y="130"/>
                      <a:pt x="114" y="130"/>
                    </a:cubicBezTo>
                    <a:cubicBezTo>
                      <a:pt x="5" y="21"/>
                      <a:pt x="5" y="21"/>
                      <a:pt x="5" y="21"/>
                    </a:cubicBezTo>
                    <a:cubicBezTo>
                      <a:pt x="0" y="17"/>
                      <a:pt x="0" y="9"/>
                      <a:pt x="5" y="4"/>
                    </a:cubicBezTo>
                    <a:cubicBezTo>
                      <a:pt x="10" y="0"/>
                      <a:pt x="17" y="0"/>
                      <a:pt x="22" y="4"/>
                    </a:cubicBezTo>
                    <a:cubicBezTo>
                      <a:pt x="139" y="122"/>
                      <a:pt x="139" y="122"/>
                      <a:pt x="139" y="122"/>
                    </a:cubicBezTo>
                    <a:cubicBezTo>
                      <a:pt x="144" y="126"/>
                      <a:pt x="144" y="134"/>
                      <a:pt x="139" y="139"/>
                    </a:cubicBezTo>
                    <a:cubicBezTo>
                      <a:pt x="22" y="256"/>
                      <a:pt x="22" y="256"/>
                      <a:pt x="22" y="256"/>
                    </a:cubicBezTo>
                    <a:cubicBezTo>
                      <a:pt x="20" y="258"/>
                      <a:pt x="16" y="259"/>
                      <a:pt x="13" y="25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sp>
          <p:nvSpPr>
            <p:cNvPr id="9" name="TextBox 8">
              <a:extLst>
                <a:ext uri="{FF2B5EF4-FFF2-40B4-BE49-F238E27FC236}">
                  <a16:creationId xmlns:a16="http://schemas.microsoft.com/office/drawing/2014/main" id="{A1ECB31B-BC98-49B2-9E40-B02CEEF6E971}"/>
                </a:ext>
              </a:extLst>
            </p:cNvPr>
            <p:cNvSpPr txBox="1"/>
            <p:nvPr/>
          </p:nvSpPr>
          <p:spPr>
            <a:xfrm>
              <a:off x="4680057" y="4151731"/>
              <a:ext cx="325730" cy="523220"/>
            </a:xfrm>
            <a:prstGeom prst="rect">
              <a:avLst/>
            </a:prstGeom>
            <a:noFill/>
          </p:spPr>
          <p:txBody>
            <a:bodyPr wrap="none" rtlCol="0">
              <a:spAutoFit/>
            </a:bodyPr>
            <a:lstStyle/>
            <a:p>
              <a:r>
                <a:rPr lang="en-US" sz="2800" b="1" dirty="0">
                  <a:solidFill>
                    <a:srgbClr val="008CE2"/>
                  </a:solidFill>
                </a:rPr>
                <a:t>/</a:t>
              </a:r>
            </a:p>
          </p:txBody>
        </p:sp>
      </p:grpSp>
      <p:sp>
        <p:nvSpPr>
          <p:cNvPr id="69" name="TextBox 68">
            <a:extLst>
              <a:ext uri="{FF2B5EF4-FFF2-40B4-BE49-F238E27FC236}">
                <a16:creationId xmlns:a16="http://schemas.microsoft.com/office/drawing/2014/main" id="{B9FE7079-0888-4D22-804E-9BDCEF8FE9B3}"/>
              </a:ext>
            </a:extLst>
          </p:cNvPr>
          <p:cNvSpPr txBox="1"/>
          <p:nvPr/>
        </p:nvSpPr>
        <p:spPr>
          <a:xfrm>
            <a:off x="10131663" y="4037853"/>
            <a:ext cx="883177" cy="584775"/>
          </a:xfrm>
          <a:prstGeom prst="rect">
            <a:avLst/>
          </a:prstGeom>
          <a:noFill/>
        </p:spPr>
        <p:txBody>
          <a:bodyPr wrap="square">
            <a:spAutoFit/>
          </a:bodyPr>
          <a:lstStyle/>
          <a:p>
            <a:r>
              <a:rPr lang="en-US" sz="3200" b="1" dirty="0"/>
              <a:t>{ </a:t>
            </a:r>
            <a:r>
              <a:rPr lang="en-US" sz="3200" b="1" dirty="0">
                <a:solidFill>
                  <a:srgbClr val="008CE2"/>
                </a:solidFill>
              </a:rPr>
              <a:t>;</a:t>
            </a:r>
            <a:r>
              <a:rPr lang="en-US" sz="3200" b="1" dirty="0"/>
              <a:t> }</a:t>
            </a:r>
          </a:p>
        </p:txBody>
      </p:sp>
    </p:spTree>
    <p:extLst>
      <p:ext uri="{BB962C8B-B14F-4D97-AF65-F5344CB8AC3E}">
        <p14:creationId xmlns:p14="http://schemas.microsoft.com/office/powerpoint/2010/main" val="477838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2EE6E7-E480-4A9B-A238-CB23D84B21E2}"/>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0D2ABC0E-500D-4A44-8865-5ADEED5DC71F}"/>
              </a:ext>
            </a:extLst>
          </p:cNvPr>
          <p:cNvSpPr>
            <a:spLocks noGrp="1"/>
          </p:cNvSpPr>
          <p:nvPr>
            <p:ph type="sldNum" sz="quarter" idx="4"/>
          </p:nvPr>
        </p:nvSpPr>
        <p:spPr/>
        <p:txBody>
          <a:bodyPr/>
          <a:lstStyle/>
          <a:p>
            <a:fld id="{00F9DAA1-1DF7-43E0-8E29-0CE1148553C7}" type="slidenum">
              <a:rPr lang="en-US" smtClean="0"/>
              <a:pPr/>
              <a:t>7</a:t>
            </a:fld>
            <a:endParaRPr lang="en-US" dirty="0"/>
          </a:p>
        </p:txBody>
      </p:sp>
      <p:sp>
        <p:nvSpPr>
          <p:cNvPr id="13" name="Text Placeholder 12">
            <a:extLst>
              <a:ext uri="{FF2B5EF4-FFF2-40B4-BE49-F238E27FC236}">
                <a16:creationId xmlns:a16="http://schemas.microsoft.com/office/drawing/2014/main" id="{5687FF44-2715-41C4-9DBC-F35DA8B4E2AB}"/>
              </a:ext>
            </a:extLst>
          </p:cNvPr>
          <p:cNvSpPr>
            <a:spLocks noGrp="1"/>
          </p:cNvSpPr>
          <p:nvPr>
            <p:ph type="body" sz="quarter" idx="10"/>
          </p:nvPr>
        </p:nvSpPr>
        <p:spPr/>
        <p:txBody>
          <a:bodyPr>
            <a:normAutofit/>
          </a:bodyPr>
          <a:lstStyle/>
          <a:p>
            <a:r>
              <a:rPr lang="en-US" sz="2800" b="1" dirty="0"/>
              <a:t>Code</a:t>
            </a:r>
            <a:r>
              <a:rPr lang="en-US" sz="2800" dirty="0"/>
              <a:t> is the source of truth</a:t>
            </a:r>
          </a:p>
          <a:p>
            <a:r>
              <a:rPr lang="en-US" sz="2800" dirty="0"/>
              <a:t>Not all infrastructure needs to be managed by code</a:t>
            </a:r>
          </a:p>
          <a:p>
            <a:r>
              <a:rPr lang="en-US" sz="2800" dirty="0"/>
              <a:t>Code is the truth – </a:t>
            </a:r>
            <a:r>
              <a:rPr lang="en-US" sz="2800" b="1" dirty="0"/>
              <a:t>NOT</a:t>
            </a:r>
            <a:r>
              <a:rPr lang="en-US" sz="2800" dirty="0"/>
              <a:t> the deployment</a:t>
            </a:r>
          </a:p>
        </p:txBody>
      </p:sp>
      <p:sp>
        <p:nvSpPr>
          <p:cNvPr id="12" name="Title 11">
            <a:extLst>
              <a:ext uri="{FF2B5EF4-FFF2-40B4-BE49-F238E27FC236}">
                <a16:creationId xmlns:a16="http://schemas.microsoft.com/office/drawing/2014/main" id="{E4A2614C-D5D1-4BDC-A92A-77747EE7C5A5}"/>
              </a:ext>
            </a:extLst>
          </p:cNvPr>
          <p:cNvSpPr>
            <a:spLocks noGrp="1"/>
          </p:cNvSpPr>
          <p:nvPr>
            <p:ph type="title"/>
          </p:nvPr>
        </p:nvSpPr>
        <p:spPr/>
        <p:txBody>
          <a:bodyPr/>
          <a:lstStyle/>
          <a:p>
            <a:r>
              <a:rPr lang="en-US" dirty="0"/>
              <a:t>What is the truth?</a:t>
            </a:r>
          </a:p>
        </p:txBody>
      </p:sp>
      <p:sp>
        <p:nvSpPr>
          <p:cNvPr id="15" name="Text Placeholder 14">
            <a:extLst>
              <a:ext uri="{FF2B5EF4-FFF2-40B4-BE49-F238E27FC236}">
                <a16:creationId xmlns:a16="http://schemas.microsoft.com/office/drawing/2014/main" id="{A6EE37B1-BA67-4F2E-8D4F-C5DDA81330B3}"/>
              </a:ext>
            </a:extLst>
          </p:cNvPr>
          <p:cNvSpPr>
            <a:spLocks noGrp="1"/>
          </p:cNvSpPr>
          <p:nvPr>
            <p:ph type="body" sz="quarter" idx="16"/>
          </p:nvPr>
        </p:nvSpPr>
        <p:spPr/>
        <p:txBody>
          <a:bodyPr/>
          <a:lstStyle/>
          <a:p>
            <a:r>
              <a:rPr lang="en-US" dirty="0"/>
              <a:t>You </a:t>
            </a:r>
            <a:r>
              <a:rPr lang="en-US" u="sng" dirty="0">
                <a:solidFill>
                  <a:srgbClr val="0077C8"/>
                </a:solidFill>
              </a:rPr>
              <a:t>CAN</a:t>
            </a:r>
            <a:r>
              <a:rPr lang="en-US" dirty="0"/>
              <a:t> handle the truth!</a:t>
            </a:r>
          </a:p>
        </p:txBody>
      </p:sp>
      <p:pic>
        <p:nvPicPr>
          <p:cNvPr id="9" name="Picture Placeholder 8" descr="A sign in the desert&#10;&#10;Description automatically generated with medium confidence">
            <a:extLst>
              <a:ext uri="{FF2B5EF4-FFF2-40B4-BE49-F238E27FC236}">
                <a16:creationId xmlns:a16="http://schemas.microsoft.com/office/drawing/2014/main" id="{D873F2C1-EFB6-41A0-81FE-A915B24F943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92" b="1492"/>
          <a:stretch>
            <a:fillRect/>
          </a:stretch>
        </p:blipFill>
        <p:spPr>
          <a:ln>
            <a:solidFill>
              <a:schemeClr val="tx1"/>
            </a:solidFill>
          </a:ln>
        </p:spPr>
      </p:pic>
    </p:spTree>
    <p:extLst>
      <p:ext uri="{BB962C8B-B14F-4D97-AF65-F5344CB8AC3E}">
        <p14:creationId xmlns:p14="http://schemas.microsoft.com/office/powerpoint/2010/main" val="2678146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CAD63-A7D9-4ED6-BD9D-648F2C4D5F96}"/>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0B11F804-6C13-4D71-B655-EF912ED83F57}"/>
              </a:ext>
            </a:extLst>
          </p:cNvPr>
          <p:cNvSpPr>
            <a:spLocks noGrp="1"/>
          </p:cNvSpPr>
          <p:nvPr>
            <p:ph type="sldNum" sz="quarter" idx="4"/>
          </p:nvPr>
        </p:nvSpPr>
        <p:spPr/>
        <p:txBody>
          <a:bodyPr/>
          <a:lstStyle/>
          <a:p>
            <a:fld id="{00F9DAA1-1DF7-43E0-8E29-0CE1148553C7}" type="slidenum">
              <a:rPr lang="en-US" smtClean="0"/>
              <a:pPr/>
              <a:t>8</a:t>
            </a:fld>
            <a:endParaRPr lang="en-US" dirty="0"/>
          </a:p>
        </p:txBody>
      </p:sp>
      <p:sp>
        <p:nvSpPr>
          <p:cNvPr id="5" name="Text Placeholder 4">
            <a:extLst>
              <a:ext uri="{FF2B5EF4-FFF2-40B4-BE49-F238E27FC236}">
                <a16:creationId xmlns:a16="http://schemas.microsoft.com/office/drawing/2014/main" id="{D0E9D881-1863-43A8-ADBF-3E2BC3FDE62E}"/>
              </a:ext>
            </a:extLst>
          </p:cNvPr>
          <p:cNvSpPr>
            <a:spLocks noGrp="1"/>
          </p:cNvSpPr>
          <p:nvPr>
            <p:ph type="body" sz="quarter" idx="4294967295"/>
          </p:nvPr>
        </p:nvSpPr>
        <p:spPr>
          <a:xfrm>
            <a:off x="785811" y="1495865"/>
            <a:ext cx="5662613" cy="4114800"/>
          </a:xfrm>
        </p:spPr>
        <p:txBody>
          <a:bodyPr>
            <a:normAutofit/>
          </a:bodyPr>
          <a:lstStyle/>
          <a:p>
            <a:r>
              <a:rPr lang="en-US" sz="2800" dirty="0"/>
              <a:t>Version control / history</a:t>
            </a:r>
          </a:p>
          <a:p>
            <a:r>
              <a:rPr lang="en-US" sz="2800" dirty="0"/>
              <a:t>Unit testing</a:t>
            </a:r>
          </a:p>
          <a:p>
            <a:r>
              <a:rPr lang="en-US" sz="2800" dirty="0"/>
              <a:t>Code scans</a:t>
            </a:r>
          </a:p>
          <a:p>
            <a:r>
              <a:rPr lang="en-US" sz="2800" dirty="0"/>
              <a:t>Policy checks/enforcement</a:t>
            </a:r>
          </a:p>
          <a:p>
            <a:r>
              <a:rPr lang="en-US" sz="2800" dirty="0"/>
              <a:t>CI/CD</a:t>
            </a:r>
          </a:p>
          <a:p>
            <a:r>
              <a:rPr lang="en-US" sz="2800" dirty="0"/>
              <a:t>Cost checks</a:t>
            </a:r>
          </a:p>
        </p:txBody>
      </p:sp>
      <p:sp>
        <p:nvSpPr>
          <p:cNvPr id="6" name="Title 5">
            <a:extLst>
              <a:ext uri="{FF2B5EF4-FFF2-40B4-BE49-F238E27FC236}">
                <a16:creationId xmlns:a16="http://schemas.microsoft.com/office/drawing/2014/main" id="{5E6379AE-991C-4F57-9D83-ACFFEE0C7649}"/>
              </a:ext>
            </a:extLst>
          </p:cNvPr>
          <p:cNvSpPr>
            <a:spLocks noGrp="1"/>
          </p:cNvSpPr>
          <p:nvPr>
            <p:ph type="title" idx="4294967295"/>
          </p:nvPr>
        </p:nvSpPr>
        <p:spPr>
          <a:xfrm>
            <a:off x="876302" y="346075"/>
            <a:ext cx="5657850" cy="568325"/>
          </a:xfrm>
        </p:spPr>
        <p:txBody>
          <a:bodyPr/>
          <a:lstStyle/>
          <a:p>
            <a:r>
              <a:rPr lang="en-US" dirty="0"/>
              <a:t>Benefits of version control</a:t>
            </a:r>
          </a:p>
        </p:txBody>
      </p:sp>
      <p:sp>
        <p:nvSpPr>
          <p:cNvPr id="7" name="Text Placeholder 6">
            <a:extLst>
              <a:ext uri="{FF2B5EF4-FFF2-40B4-BE49-F238E27FC236}">
                <a16:creationId xmlns:a16="http://schemas.microsoft.com/office/drawing/2014/main" id="{2456B5A7-3C47-4B8C-B3DC-45775B29BB78}"/>
              </a:ext>
            </a:extLst>
          </p:cNvPr>
          <p:cNvSpPr>
            <a:spLocks noGrp="1"/>
          </p:cNvSpPr>
          <p:nvPr>
            <p:ph type="body" sz="quarter" idx="4294967295"/>
          </p:nvPr>
        </p:nvSpPr>
        <p:spPr>
          <a:xfrm>
            <a:off x="876302" y="798787"/>
            <a:ext cx="5657850" cy="647700"/>
          </a:xfrm>
        </p:spPr>
        <p:txBody>
          <a:bodyPr/>
          <a:lstStyle/>
          <a:p>
            <a:pPr marL="0" indent="0">
              <a:buNone/>
            </a:pPr>
            <a:r>
              <a:rPr lang="en-US" dirty="0"/>
              <a:t>For </a:t>
            </a:r>
            <a:r>
              <a:rPr lang="en-US" dirty="0" err="1"/>
              <a:t>IaC</a:t>
            </a:r>
            <a:r>
              <a:rPr lang="en-US" dirty="0"/>
              <a:t> code</a:t>
            </a:r>
          </a:p>
        </p:txBody>
      </p:sp>
      <p:pic>
        <p:nvPicPr>
          <p:cNvPr id="9" name="Picture 8">
            <a:extLst>
              <a:ext uri="{FF2B5EF4-FFF2-40B4-BE49-F238E27FC236}">
                <a16:creationId xmlns:a16="http://schemas.microsoft.com/office/drawing/2014/main" id="{E9275E47-69F0-4C9D-B77C-1D7ED07CBE99}"/>
              </a:ext>
            </a:extLst>
          </p:cNvPr>
          <p:cNvPicPr>
            <a:picLocks noChangeAspect="1"/>
          </p:cNvPicPr>
          <p:nvPr/>
        </p:nvPicPr>
        <p:blipFill>
          <a:blip r:embed="rId3"/>
          <a:stretch>
            <a:fillRect/>
          </a:stretch>
        </p:blipFill>
        <p:spPr>
          <a:xfrm>
            <a:off x="6529389" y="263415"/>
            <a:ext cx="4876800" cy="4876800"/>
          </a:xfrm>
          <a:prstGeom prst="rect">
            <a:avLst/>
          </a:prstGeom>
        </p:spPr>
      </p:pic>
    </p:spTree>
    <p:extLst>
      <p:ext uri="{BB962C8B-B14F-4D97-AF65-F5344CB8AC3E}">
        <p14:creationId xmlns:p14="http://schemas.microsoft.com/office/powerpoint/2010/main" val="299350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12AA1D4-458C-FD18-E0CB-DD9FCB79A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351" y="1404194"/>
            <a:ext cx="3279494" cy="249378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0ACAD63-A7D9-4ED6-BD9D-648F2C4D5F96}"/>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0B11F804-6C13-4D71-B655-EF912ED83F57}"/>
              </a:ext>
            </a:extLst>
          </p:cNvPr>
          <p:cNvSpPr>
            <a:spLocks noGrp="1"/>
          </p:cNvSpPr>
          <p:nvPr>
            <p:ph type="sldNum" sz="quarter" idx="4"/>
          </p:nvPr>
        </p:nvSpPr>
        <p:spPr/>
        <p:txBody>
          <a:bodyPr/>
          <a:lstStyle/>
          <a:p>
            <a:fld id="{00F9DAA1-1DF7-43E0-8E29-0CE1148553C7}" type="slidenum">
              <a:rPr lang="en-US" smtClean="0"/>
              <a:pPr/>
              <a:t>9</a:t>
            </a:fld>
            <a:endParaRPr lang="en-US" dirty="0"/>
          </a:p>
        </p:txBody>
      </p:sp>
      <p:sp>
        <p:nvSpPr>
          <p:cNvPr id="5" name="Text Placeholder 4">
            <a:extLst>
              <a:ext uri="{FF2B5EF4-FFF2-40B4-BE49-F238E27FC236}">
                <a16:creationId xmlns:a16="http://schemas.microsoft.com/office/drawing/2014/main" id="{D0E9D881-1863-43A8-ADBF-3E2BC3FDE62E}"/>
              </a:ext>
            </a:extLst>
          </p:cNvPr>
          <p:cNvSpPr>
            <a:spLocks noGrp="1"/>
          </p:cNvSpPr>
          <p:nvPr>
            <p:ph type="body" sz="quarter" idx="4294967295"/>
          </p:nvPr>
        </p:nvSpPr>
        <p:spPr>
          <a:xfrm>
            <a:off x="6455099" y="1425395"/>
            <a:ext cx="3279494" cy="4114800"/>
          </a:xfrm>
        </p:spPr>
        <p:txBody>
          <a:bodyPr>
            <a:normAutofit fontScale="92500" lnSpcReduction="20000"/>
          </a:bodyPr>
          <a:lstStyle/>
          <a:p>
            <a:r>
              <a:rPr lang="en-US" sz="1800" b="1" dirty="0"/>
              <a:t>Terraform</a:t>
            </a:r>
            <a:endParaRPr lang="en-US" b="1" dirty="0"/>
          </a:p>
          <a:p>
            <a:r>
              <a:rPr lang="en-US" dirty="0"/>
              <a:t>Declarative</a:t>
            </a:r>
          </a:p>
          <a:p>
            <a:r>
              <a:rPr lang="en-US" dirty="0"/>
              <a:t>Multi-cloud</a:t>
            </a:r>
          </a:p>
          <a:p>
            <a:r>
              <a:rPr lang="en-US" dirty="0"/>
              <a:t>On Premises workloads</a:t>
            </a:r>
          </a:p>
          <a:p>
            <a:r>
              <a:rPr lang="en-US" dirty="0" err="1"/>
              <a:t>Github</a:t>
            </a:r>
            <a:r>
              <a:rPr lang="en-US" dirty="0"/>
              <a:t> Actions</a:t>
            </a:r>
          </a:p>
          <a:p>
            <a:r>
              <a:rPr lang="en-US" dirty="0"/>
              <a:t>Occurs in the Terraform Client</a:t>
            </a:r>
          </a:p>
          <a:p>
            <a:r>
              <a:rPr lang="en-US" dirty="0"/>
              <a:t>Authenticate via provider Cred</a:t>
            </a:r>
          </a:p>
          <a:p>
            <a:r>
              <a:rPr lang="en-US" dirty="0"/>
              <a:t>AZ Policy is checked during Apply</a:t>
            </a:r>
          </a:p>
          <a:p>
            <a:r>
              <a:rPr lang="en-US" dirty="0"/>
              <a:t>Portal Integration “</a:t>
            </a:r>
            <a:r>
              <a:rPr lang="en-US" dirty="0" err="1"/>
              <a:t>Terrafy</a:t>
            </a:r>
            <a:r>
              <a:rPr lang="en-US" dirty="0"/>
              <a:t>”</a:t>
            </a:r>
          </a:p>
          <a:p>
            <a:r>
              <a:rPr lang="en-US" dirty="0"/>
              <a:t>Drift has to be imported</a:t>
            </a:r>
          </a:p>
          <a:p>
            <a:r>
              <a:rPr lang="en-US" dirty="0"/>
              <a:t>CAF utilizes a module to deploy</a:t>
            </a:r>
          </a:p>
          <a:p>
            <a:r>
              <a:rPr lang="en-US" dirty="0"/>
              <a:t>Support Modules</a:t>
            </a:r>
          </a:p>
          <a:p>
            <a:r>
              <a:rPr lang="en-US" dirty="0"/>
              <a:t>Supports “Plan”</a:t>
            </a:r>
          </a:p>
          <a:p>
            <a:r>
              <a:rPr lang="en-US" dirty="0"/>
              <a:t>Azure Coverage through </a:t>
            </a:r>
            <a:r>
              <a:rPr lang="en-US" dirty="0" err="1"/>
              <a:t>AzureRM</a:t>
            </a:r>
            <a:r>
              <a:rPr lang="en-US" dirty="0"/>
              <a:t> and </a:t>
            </a:r>
            <a:r>
              <a:rPr lang="en-US" dirty="0" err="1"/>
              <a:t>AzAPI</a:t>
            </a:r>
            <a:endParaRPr lang="en-US" dirty="0"/>
          </a:p>
        </p:txBody>
      </p:sp>
      <p:sp>
        <p:nvSpPr>
          <p:cNvPr id="6" name="Title 5">
            <a:extLst>
              <a:ext uri="{FF2B5EF4-FFF2-40B4-BE49-F238E27FC236}">
                <a16:creationId xmlns:a16="http://schemas.microsoft.com/office/drawing/2014/main" id="{5E6379AE-991C-4F57-9D83-ACFFEE0C7649}"/>
              </a:ext>
            </a:extLst>
          </p:cNvPr>
          <p:cNvSpPr>
            <a:spLocks noGrp="1"/>
          </p:cNvSpPr>
          <p:nvPr>
            <p:ph type="title" idx="4294967295"/>
          </p:nvPr>
        </p:nvSpPr>
        <p:spPr>
          <a:xfrm>
            <a:off x="876302" y="346075"/>
            <a:ext cx="8580214" cy="568325"/>
          </a:xfrm>
        </p:spPr>
        <p:txBody>
          <a:bodyPr>
            <a:normAutofit/>
          </a:bodyPr>
          <a:lstStyle/>
          <a:p>
            <a:r>
              <a:rPr lang="en-US" dirty="0"/>
              <a:t>ARM Templates Vs Bicep Vs Terraform</a:t>
            </a:r>
          </a:p>
        </p:txBody>
      </p:sp>
      <p:pic>
        <p:nvPicPr>
          <p:cNvPr id="1026" name="Picture 2" descr="Scaling Out ARM Templates - New Signature">
            <a:extLst>
              <a:ext uri="{FF2B5EF4-FFF2-40B4-BE49-F238E27FC236}">
                <a16:creationId xmlns:a16="http://schemas.microsoft.com/office/drawing/2014/main" id="{3D4818D7-8FFC-2E67-F7D4-CC14078EF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164" y="205933"/>
            <a:ext cx="2833868" cy="14169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shiCorp Terraform logo (blog-adjusted aspect ratio) - VMware Cloud  Provider Blog">
            <a:extLst>
              <a:ext uri="{FF2B5EF4-FFF2-40B4-BE49-F238E27FC236}">
                <a16:creationId xmlns:a16="http://schemas.microsoft.com/office/drawing/2014/main" id="{DEFAA1CA-0CCF-87BC-DB78-4F3474894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2301" y="3447034"/>
            <a:ext cx="2312706" cy="17351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a:extLst>
              <a:ext uri="{FF2B5EF4-FFF2-40B4-BE49-F238E27FC236}">
                <a16:creationId xmlns:a16="http://schemas.microsoft.com/office/drawing/2014/main" id="{073AE264-9681-F5A2-B703-C2C6C8A3EABB}"/>
              </a:ext>
            </a:extLst>
          </p:cNvPr>
          <p:cNvSpPr txBox="1">
            <a:spLocks/>
          </p:cNvSpPr>
          <p:nvPr/>
        </p:nvSpPr>
        <p:spPr>
          <a:xfrm>
            <a:off x="635729" y="1406605"/>
            <a:ext cx="2837065" cy="41148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ARM</a:t>
            </a:r>
            <a:endParaRPr lang="en-US" b="1" dirty="0"/>
          </a:p>
          <a:p>
            <a:r>
              <a:rPr lang="en-US" dirty="0"/>
              <a:t>Declarative</a:t>
            </a:r>
          </a:p>
          <a:p>
            <a:r>
              <a:rPr lang="en-US" dirty="0"/>
              <a:t>Azure Only</a:t>
            </a:r>
          </a:p>
          <a:p>
            <a:r>
              <a:rPr lang="en-US" dirty="0"/>
              <a:t>JSON based</a:t>
            </a:r>
          </a:p>
          <a:p>
            <a:r>
              <a:rPr lang="en-US" dirty="0"/>
              <a:t>Structured Schema</a:t>
            </a:r>
          </a:p>
          <a:p>
            <a:r>
              <a:rPr lang="en-US" dirty="0"/>
              <a:t>Done once deployed</a:t>
            </a:r>
          </a:p>
        </p:txBody>
      </p:sp>
      <p:sp>
        <p:nvSpPr>
          <p:cNvPr id="13" name="Text Placeholder 4">
            <a:extLst>
              <a:ext uri="{FF2B5EF4-FFF2-40B4-BE49-F238E27FC236}">
                <a16:creationId xmlns:a16="http://schemas.microsoft.com/office/drawing/2014/main" id="{4F57705A-4085-2F1B-1100-1676996EE1ED}"/>
              </a:ext>
            </a:extLst>
          </p:cNvPr>
          <p:cNvSpPr txBox="1">
            <a:spLocks/>
          </p:cNvSpPr>
          <p:nvPr/>
        </p:nvSpPr>
        <p:spPr>
          <a:xfrm>
            <a:off x="3618034" y="1406605"/>
            <a:ext cx="2837065" cy="4114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Bicep</a:t>
            </a:r>
            <a:endParaRPr lang="en-US" b="1" dirty="0"/>
          </a:p>
          <a:p>
            <a:r>
              <a:rPr lang="en-US" dirty="0"/>
              <a:t>Declarative</a:t>
            </a:r>
          </a:p>
          <a:p>
            <a:r>
              <a:rPr lang="en-US" dirty="0"/>
              <a:t>Azure Only</a:t>
            </a:r>
          </a:p>
          <a:p>
            <a:r>
              <a:rPr lang="en-US" dirty="0" err="1"/>
              <a:t>Github</a:t>
            </a:r>
            <a:r>
              <a:rPr lang="en-US" dirty="0"/>
              <a:t> Actions</a:t>
            </a:r>
          </a:p>
          <a:p>
            <a:r>
              <a:rPr lang="en-US" dirty="0"/>
              <a:t>Occurs inside Azure</a:t>
            </a:r>
          </a:p>
          <a:p>
            <a:r>
              <a:rPr lang="en-US" dirty="0"/>
              <a:t>Authenticate via token</a:t>
            </a:r>
          </a:p>
          <a:p>
            <a:r>
              <a:rPr lang="en-US" dirty="0"/>
              <a:t>AZ Policy pre-check</a:t>
            </a:r>
          </a:p>
          <a:p>
            <a:r>
              <a:rPr lang="en-US" dirty="0"/>
              <a:t>Portal Integration</a:t>
            </a:r>
          </a:p>
          <a:p>
            <a:r>
              <a:rPr lang="en-US" dirty="0"/>
              <a:t>Automatic Drift</a:t>
            </a:r>
          </a:p>
          <a:p>
            <a:r>
              <a:rPr lang="en-US" dirty="0"/>
              <a:t>CAF built in</a:t>
            </a:r>
          </a:p>
          <a:p>
            <a:r>
              <a:rPr lang="en-US" dirty="0"/>
              <a:t>Support Modules</a:t>
            </a:r>
          </a:p>
          <a:p>
            <a:r>
              <a:rPr lang="en-US" dirty="0"/>
              <a:t>Supports “What-if”</a:t>
            </a:r>
          </a:p>
          <a:p>
            <a:r>
              <a:rPr lang="en-US" dirty="0"/>
              <a:t>Full Azure Coverage</a:t>
            </a:r>
          </a:p>
        </p:txBody>
      </p:sp>
    </p:spTree>
    <p:extLst>
      <p:ext uri="{BB962C8B-B14F-4D97-AF65-F5344CB8AC3E}">
        <p14:creationId xmlns:p14="http://schemas.microsoft.com/office/powerpoint/2010/main" val="1128681707"/>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11334</TotalTime>
  <Words>2825</Words>
  <Application>Microsoft Office PowerPoint</Application>
  <PresentationFormat>Widescreen</PresentationFormat>
  <Paragraphs>458</Paragraphs>
  <Slides>42</Slides>
  <Notes>21</Notes>
  <HiddenSlides>0</HiddenSlides>
  <MMClips>1</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42</vt:i4>
      </vt:variant>
    </vt:vector>
  </HeadingPairs>
  <TitlesOfParts>
    <vt:vector size="61" baseType="lpstr">
      <vt:lpstr>-apple-system</vt:lpstr>
      <vt:lpstr>Arial</vt:lpstr>
      <vt:lpstr>Calibri</vt:lpstr>
      <vt:lpstr>Calibri Light</vt:lpstr>
      <vt:lpstr>Catamaran ExtraBold</vt:lpstr>
      <vt:lpstr>Consolas</vt:lpstr>
      <vt:lpstr>Courier New</vt:lpstr>
      <vt:lpstr>Lucida Sans</vt:lpstr>
      <vt:lpstr>Montserrat</vt:lpstr>
      <vt:lpstr>Montserrat Semi Bold</vt:lpstr>
      <vt:lpstr>Nunito</vt:lpstr>
      <vt:lpstr>Open Sans</vt:lpstr>
      <vt:lpstr>Segoe UI</vt:lpstr>
      <vt:lpstr>Segoe UI VSS (Regular)</vt:lpstr>
      <vt:lpstr>Symbol</vt:lpstr>
      <vt:lpstr>Tekton Pro</vt:lpstr>
      <vt:lpstr>Wingdings</vt:lpstr>
      <vt:lpstr>Office Theme</vt:lpstr>
      <vt:lpstr>1_Office Theme</vt:lpstr>
      <vt:lpstr>Introduction to Infrastructure as Code</vt:lpstr>
      <vt:lpstr>PowerPoint Presentation</vt:lpstr>
      <vt:lpstr>PowerPoint Presentation</vt:lpstr>
      <vt:lpstr>Infrastructure as Code, also known as Programmable Infrastructure, is a process for managing computing and networking infrastructure using software development methodologies. These methodologies include version control, testing, continuous integration, and other practices.</vt:lpstr>
      <vt:lpstr>Benefits of Infrastructure as Code (IaC)</vt:lpstr>
      <vt:lpstr>Infrastructure as Code Options</vt:lpstr>
      <vt:lpstr>What is the truth?</vt:lpstr>
      <vt:lpstr>Benefits of version control</vt:lpstr>
      <vt:lpstr>ARM Templates Vs Bicep Vs Terraform</vt:lpstr>
      <vt:lpstr>Terraform 101</vt:lpstr>
      <vt:lpstr>Putting the DevOps into IaC</vt:lpstr>
      <vt:lpstr>PowerPoint Presentation</vt:lpstr>
      <vt:lpstr>Terraform ecosystem</vt:lpstr>
      <vt:lpstr>Terraform ecosystem – some optional tooling</vt:lpstr>
      <vt:lpstr>PowerPoint Presentation</vt:lpstr>
      <vt:lpstr>Terraform commands</vt:lpstr>
      <vt:lpstr>Terraform workflow overview</vt:lpstr>
      <vt:lpstr>Terraform Workflow</vt:lpstr>
      <vt:lpstr>What does a Terraform file look like?</vt:lpstr>
      <vt:lpstr>One File example</vt:lpstr>
      <vt:lpstr>A sampling of Terraform providers</vt:lpstr>
      <vt:lpstr>Terraform and Azure</vt:lpstr>
      <vt:lpstr>Terraform Safety is All About The Plan</vt:lpstr>
      <vt:lpstr>Use Explicit Terraform Plans</vt:lpstr>
      <vt:lpstr>Creating a plan file</vt:lpstr>
      <vt:lpstr>Explicit Plan Files Are Approved Plans</vt:lpstr>
      <vt:lpstr>Plan Review vs Code Review</vt:lpstr>
      <vt:lpstr>Options for state</vt:lpstr>
      <vt:lpstr>Terraform cloud</vt:lpstr>
      <vt:lpstr>Standard Vs Enhanced Backends</vt:lpstr>
      <vt:lpstr>Enhanced Backends…</vt:lpstr>
      <vt:lpstr>Enhanced Backends…</vt:lpstr>
      <vt:lpstr>Terraform Cloud</vt:lpstr>
      <vt:lpstr>Terraform Cloud Features</vt:lpstr>
      <vt:lpstr>Terraform Cloud Structure</vt:lpstr>
      <vt:lpstr>Final Lab Overview</vt:lpstr>
      <vt:lpstr>Infrastructure to Deploy</vt:lpstr>
      <vt:lpstr>Public IPs</vt:lpstr>
      <vt:lpstr>Network Security Groups</vt:lpstr>
      <vt:lpstr>Application Gateway &amp;  Web Application Firewall (WAF)</vt:lpstr>
      <vt:lpstr>Virtual machine</vt:lpstr>
      <vt:lpstr>Lab Time - Final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Lino Tadros</cp:lastModifiedBy>
  <cp:revision>67</cp:revision>
  <dcterms:created xsi:type="dcterms:W3CDTF">2021-04-14T17:02:56Z</dcterms:created>
  <dcterms:modified xsi:type="dcterms:W3CDTF">2022-07-28T19:54:23Z</dcterms:modified>
</cp:coreProperties>
</file>